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57"/>
  </p:handoutMasterIdLst>
  <p:sldIdLst>
    <p:sldId id="360" r:id="rId3"/>
    <p:sldId id="259" r:id="rId5"/>
    <p:sldId id="268" r:id="rId6"/>
    <p:sldId id="269" r:id="rId7"/>
    <p:sldId id="270" r:id="rId8"/>
    <p:sldId id="342" r:id="rId9"/>
    <p:sldId id="358" r:id="rId10"/>
    <p:sldId id="349" r:id="rId11"/>
    <p:sldId id="289" r:id="rId12"/>
    <p:sldId id="290" r:id="rId13"/>
    <p:sldId id="291" r:id="rId14"/>
    <p:sldId id="350" r:id="rId15"/>
    <p:sldId id="292" r:id="rId16"/>
    <p:sldId id="293" r:id="rId17"/>
    <p:sldId id="295" r:id="rId18"/>
    <p:sldId id="298" r:id="rId19"/>
    <p:sldId id="294" r:id="rId20"/>
    <p:sldId id="299" r:id="rId21"/>
    <p:sldId id="297" r:id="rId22"/>
    <p:sldId id="300" r:id="rId23"/>
    <p:sldId id="351" r:id="rId24"/>
    <p:sldId id="305" r:id="rId25"/>
    <p:sldId id="359" r:id="rId26"/>
    <p:sldId id="306" r:id="rId27"/>
    <p:sldId id="307" r:id="rId28"/>
    <p:sldId id="308" r:id="rId29"/>
    <p:sldId id="309" r:id="rId30"/>
    <p:sldId id="310" r:id="rId31"/>
    <p:sldId id="352" r:id="rId32"/>
    <p:sldId id="312" r:id="rId33"/>
    <p:sldId id="353" r:id="rId34"/>
    <p:sldId id="314" r:id="rId35"/>
    <p:sldId id="354" r:id="rId36"/>
    <p:sldId id="320" r:id="rId37"/>
    <p:sldId id="321" r:id="rId38"/>
    <p:sldId id="322" r:id="rId39"/>
    <p:sldId id="323" r:id="rId40"/>
    <p:sldId id="324" r:id="rId41"/>
    <p:sldId id="325" r:id="rId42"/>
    <p:sldId id="326" r:id="rId43"/>
    <p:sldId id="327" r:id="rId44"/>
    <p:sldId id="328" r:id="rId45"/>
    <p:sldId id="329" r:id="rId46"/>
    <p:sldId id="330" r:id="rId47"/>
    <p:sldId id="331" r:id="rId48"/>
    <p:sldId id="332" r:id="rId49"/>
    <p:sldId id="333" r:id="rId50"/>
    <p:sldId id="334" r:id="rId51"/>
    <p:sldId id="335" r:id="rId52"/>
    <p:sldId id="336" r:id="rId53"/>
    <p:sldId id="341" r:id="rId54"/>
    <p:sldId id="337" r:id="rId55"/>
    <p:sldId id="340" r:id="rId56"/>
  </p:sldIdLst>
  <p:sldSz cx="9144000" cy="6858000" type="screen4x3"/>
  <p:notesSz cx="7315200" cy="9601200"/>
  <p:custDataLst>
    <p:tags r:id="rId6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FF"/>
    <a:srgbClr val="008000"/>
    <a:srgbClr val="D60093"/>
    <a:srgbClr val="680000"/>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19" autoAdjust="0"/>
    <p:restoredTop sz="93281" autoAdjust="0"/>
  </p:normalViewPr>
  <p:slideViewPr>
    <p:cSldViewPr>
      <p:cViewPr varScale="1">
        <p:scale>
          <a:sx n="48" d="100"/>
          <a:sy n="48" d="100"/>
        </p:scale>
        <p:origin x="-984" y="-102"/>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1" Type="http://schemas.openxmlformats.org/officeDocument/2006/relationships/tags" Target="tags/tag1.xml"/><Relationship Id="rId60" Type="http://schemas.openxmlformats.org/officeDocument/2006/relationships/tableStyles" Target="tableStyles.xml"/><Relationship Id="rId6" Type="http://schemas.openxmlformats.org/officeDocument/2006/relationships/slide" Target="slides/slide3.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handoutMaster" Target="handoutMasters/handoutMaster1.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2"/>
          <p:cNvSpPr>
            <a:spLocks noGrp="1" noRot="1" noChangeAspect="1" noChangeArrowheads="1" noTextEdit="1"/>
          </p:cNvSpPr>
          <p:nvPr>
            <p:ph type="sldImg"/>
          </p:nvPr>
        </p:nvSpPr>
        <p:spPr/>
      </p:sp>
      <p:sp>
        <p:nvSpPr>
          <p:cNvPr id="202755" name="Rectangle 3"/>
          <p:cNvSpPr>
            <a:spLocks noGrp="1" noChangeArrowheads="1"/>
          </p:cNvSpPr>
          <p:nvPr>
            <p:ph type="body" idx="1"/>
          </p:nvPr>
        </p:nvSpPr>
        <p:spPr>
          <a:noFill/>
        </p:spPr>
        <p:txBody>
          <a:bodyPr/>
          <a:lstStyle/>
          <a:p>
            <a:endParaRPr lang="en-US" smtClean="0">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2"/>
          <p:cNvSpPr>
            <a:spLocks noGrp="1" noRot="1" noChangeAspect="1" noChangeArrowheads="1" noTextEdit="1"/>
          </p:cNvSpPr>
          <p:nvPr>
            <p:ph type="sldImg"/>
          </p:nvPr>
        </p:nvSpPr>
        <p:spPr/>
      </p:sp>
      <p:sp>
        <p:nvSpPr>
          <p:cNvPr id="152579" name="Rectangle 3"/>
          <p:cNvSpPr>
            <a:spLocks noGrp="1" noChangeArrowheads="1"/>
          </p:cNvSpPr>
          <p:nvPr>
            <p:ph type="body" idx="1"/>
          </p:nvPr>
        </p:nvSpPr>
        <p:spPr>
          <a:noFill/>
        </p:spPr>
        <p:txBody>
          <a:bodyPr/>
          <a:lstStyle/>
          <a:p>
            <a:r>
              <a:rPr lang="en-US" smtClean="0">
                <a:latin typeface="Arial" panose="020B0604020202020204" pitchFamily="34" charset="0"/>
              </a:rPr>
              <a:t>10 nearest neighbors, 20,000 image database</a:t>
            </a:r>
            <a:endParaRPr lang="en-US" smtClean="0">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Rot="1" noChangeAspect="1" noChangeArrowheads="1" noTextEdit="1"/>
          </p:cNvSpPr>
          <p:nvPr>
            <p:ph type="sldImg"/>
          </p:nvPr>
        </p:nvSpPr>
        <p:spPr/>
      </p:sp>
      <p:sp>
        <p:nvSpPr>
          <p:cNvPr id="154627" name="Rectangle 3"/>
          <p:cNvSpPr>
            <a:spLocks noGrp="1" noChangeArrowheads="1"/>
          </p:cNvSpPr>
          <p:nvPr>
            <p:ph type="body" idx="1"/>
          </p:nvPr>
        </p:nvSpPr>
        <p:spPr>
          <a:noFill/>
        </p:spPr>
        <p:txBody>
          <a:bodyPr/>
          <a:lstStyle/>
          <a:p>
            <a:r>
              <a:rPr lang="en-US" smtClean="0">
                <a:latin typeface="Arial" panose="020B0604020202020204" pitchFamily="34" charset="0"/>
              </a:rPr>
              <a:t>10 nearest neighbors, 20,000 image database</a:t>
            </a:r>
            <a:endParaRPr lang="en-US" smtClean="0">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Rot="1" noChangeAspect="1" noChangeArrowheads="1" noTextEdit="1"/>
          </p:cNvSpPr>
          <p:nvPr>
            <p:ph type="sldImg"/>
          </p:nvPr>
        </p:nvSpPr>
        <p:spPr/>
      </p:sp>
      <p:sp>
        <p:nvSpPr>
          <p:cNvPr id="156675" name="Rectangle 3"/>
          <p:cNvSpPr>
            <a:spLocks noGrp="1" noChangeArrowheads="1"/>
          </p:cNvSpPr>
          <p:nvPr>
            <p:ph type="body" idx="1"/>
          </p:nvPr>
        </p:nvSpPr>
        <p:spPr>
          <a:noFill/>
        </p:spPr>
        <p:txBody>
          <a:bodyPr/>
          <a:lstStyle/>
          <a:p>
            <a:r>
              <a:rPr lang="en-US" smtClean="0">
                <a:latin typeface="Arial" panose="020B0604020202020204" pitchFamily="34" charset="0"/>
              </a:rPr>
              <a:t>10 nearest neighbors, 2.3 million image database</a:t>
            </a:r>
            <a:endParaRPr lang="en-US" smtClean="0">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Grp="1" noRot="1" noChangeAspect="1" noChangeArrowheads="1" noTextEdit="1"/>
          </p:cNvSpPr>
          <p:nvPr>
            <p:ph type="sldImg"/>
          </p:nvPr>
        </p:nvSpPr>
        <p:spPr/>
      </p:sp>
      <p:sp>
        <p:nvSpPr>
          <p:cNvPr id="216067" name="Rectangle 3"/>
          <p:cNvSpPr>
            <a:spLocks noGrp="1" noChangeArrowheads="1"/>
          </p:cNvSpPr>
          <p:nvPr>
            <p:ph type="body" idx="1"/>
          </p:nvPr>
        </p:nvSpPr>
        <p:spPr>
          <a:noFill/>
        </p:spPr>
        <p:txBody>
          <a:bodyPr/>
          <a:lstStyle/>
          <a:p>
            <a:endParaRPr lang="en-US" smtClean="0">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defRPr/>
            </a:pPr>
            <a:r>
              <a:rPr lang="en-US" dirty="0" smtClean="0"/>
              <a:t>Size of the universe of all possible </a:t>
            </a:r>
            <a:r>
              <a:rPr lang="en-US" dirty="0" err="1" smtClean="0"/>
              <a:t>vals</a:t>
            </a:r>
            <a:r>
              <a:rPr lang="en-US" dirty="0" smtClean="0"/>
              <a:t> of </a:t>
            </a:r>
            <a:r>
              <a:rPr lang="en-US" dirty="0" smtClean="0">
                <a:sym typeface="Symbol" panose="05050102010706020507"/>
              </a:rPr>
              <a:t>min((C</a:t>
            </a:r>
            <a:r>
              <a:rPr lang="en-US" baseline="-25000" dirty="0" smtClean="0">
                <a:sym typeface="Symbol" panose="05050102010706020507"/>
              </a:rPr>
              <a:t>1</a:t>
            </a:r>
            <a:r>
              <a:rPr lang="en-US" dirty="0" smtClean="0">
                <a:sym typeface="Symbol" panose="05050102010706020507"/>
              </a:rPr>
              <a:t>C</a:t>
            </a:r>
            <a:r>
              <a:rPr lang="en-US" baseline="-25000" dirty="0" smtClean="0">
                <a:sym typeface="Symbol" panose="05050102010706020507"/>
              </a:rPr>
              <a:t>2</a:t>
            </a:r>
            <a:r>
              <a:rPr lang="en-US" dirty="0" smtClean="0">
                <a:sym typeface="Symbol" panose="05050102010706020507"/>
              </a:rPr>
              <a:t>))</a:t>
            </a:r>
            <a:r>
              <a:rPr lang="en-US" baseline="0" dirty="0" smtClean="0">
                <a:sym typeface="Symbol" panose="05050102010706020507"/>
              </a:rPr>
              <a:t> is </a:t>
            </a:r>
            <a:r>
              <a:rPr lang="en-US" dirty="0" smtClean="0">
                <a:sym typeface="Symbol" panose="05050102010706020507"/>
              </a:rPr>
              <a:t>|C</a:t>
            </a:r>
            <a:r>
              <a:rPr lang="en-US" baseline="-25000" dirty="0" smtClean="0">
                <a:sym typeface="Symbol" panose="05050102010706020507"/>
              </a:rPr>
              <a:t>1</a:t>
            </a:r>
            <a:r>
              <a:rPr lang="en-US" dirty="0" smtClean="0">
                <a:sym typeface="Symbol" panose="05050102010706020507"/>
              </a:rPr>
              <a:t>C</a:t>
            </a:r>
            <a:r>
              <a:rPr lang="en-US" baseline="-25000" dirty="0" smtClean="0">
                <a:sym typeface="Symbol" panose="05050102010706020507"/>
              </a:rPr>
              <a:t>2</a:t>
            </a:r>
            <a:r>
              <a:rPr lang="en-US" dirty="0" smtClean="0">
                <a:sym typeface="Symbol" panose="05050102010706020507"/>
              </a:rPr>
              <a:t>| and in |C</a:t>
            </a:r>
            <a:r>
              <a:rPr lang="en-US" baseline="-25000" dirty="0" smtClean="0">
                <a:sym typeface="Symbol" panose="05050102010706020507"/>
              </a:rPr>
              <a:t>1</a:t>
            </a:r>
            <a:r>
              <a:rPr lang="en-US" dirty="0" smtClean="0">
                <a:sym typeface="Symbol" panose="05050102010706020507"/>
              </a:rPr>
              <a:t>C</a:t>
            </a:r>
            <a:r>
              <a:rPr lang="en-US" baseline="-25000" dirty="0" smtClean="0">
                <a:sym typeface="Symbol" panose="05050102010706020507"/>
              </a:rPr>
              <a:t>2</a:t>
            </a:r>
            <a:r>
              <a:rPr lang="en-US" dirty="0" smtClean="0">
                <a:sym typeface="Symbol" panose="05050102010706020507"/>
              </a:rPr>
              <a:t>| of cases it can be that min((C</a:t>
            </a:r>
            <a:r>
              <a:rPr lang="en-US" baseline="-25000" dirty="0" smtClean="0">
                <a:sym typeface="Symbol" panose="05050102010706020507"/>
              </a:rPr>
              <a:t>1</a:t>
            </a:r>
            <a:r>
              <a:rPr lang="en-US" dirty="0" smtClean="0">
                <a:sym typeface="Symbol" panose="05050102010706020507"/>
              </a:rPr>
              <a:t>))=min((C</a:t>
            </a:r>
            <a:r>
              <a:rPr lang="en-US" baseline="-25000" dirty="0" smtClean="0">
                <a:sym typeface="Symbol" panose="05050102010706020507"/>
              </a:rPr>
              <a:t>2</a:t>
            </a:r>
            <a:r>
              <a:rPr lang="en-US" dirty="0" smtClean="0">
                <a:sym typeface="Symbol" panose="05050102010706020507"/>
              </a:rPr>
              <a:t>))</a:t>
            </a:r>
            <a:r>
              <a:rPr lang="en-US" baseline="0" dirty="0" smtClean="0">
                <a:sym typeface="Symbol" panose="05050102010706020507"/>
              </a:rPr>
              <a:t> which exactly the </a:t>
            </a:r>
            <a:r>
              <a:rPr lang="en-US" baseline="0" dirty="0" err="1" smtClean="0">
                <a:sym typeface="Symbol" panose="05050102010706020507"/>
              </a:rPr>
              <a:t>jaccard</a:t>
            </a:r>
            <a:r>
              <a:rPr lang="en-US" baseline="0" dirty="0" smtClean="0">
                <a:sym typeface="Symbol" panose="05050102010706020507"/>
              </a:rPr>
              <a:t> between C1 and C2</a:t>
            </a:r>
            <a:endParaRPr lang="en-US" baseline="0" dirty="0" smtClean="0">
              <a:sym typeface="Symbol" panose="05050102010706020507"/>
            </a:endParaRPr>
          </a:p>
          <a:p>
            <a:pPr marL="0" marR="0" lvl="1" indent="0" algn="l" defTabSz="914400" rtl="0" eaLnBrk="1" fontAlgn="auto" latinLnBrk="0" hangingPunct="1">
              <a:lnSpc>
                <a:spcPct val="100000"/>
              </a:lnSpc>
              <a:spcBef>
                <a:spcPts val="0"/>
              </a:spcBef>
              <a:spcAft>
                <a:spcPts val="0"/>
              </a:spcAft>
              <a:buClrTx/>
              <a:buSzTx/>
              <a:buFontTx/>
              <a:buNone/>
              <a:defRPr/>
            </a:pPr>
            <a:endParaRPr lang="en-US" baseline="0" dirty="0" smtClean="0">
              <a:sym typeface="Symbol" panose="05050102010706020507"/>
            </a:endParaRPr>
          </a:p>
          <a:p>
            <a:pPr marL="0" marR="0" lvl="1" indent="0" algn="l" defTabSz="914400" rtl="0" eaLnBrk="1" fontAlgn="auto" latinLnBrk="0" hangingPunct="1">
              <a:lnSpc>
                <a:spcPct val="100000"/>
              </a:lnSpc>
              <a:spcBef>
                <a:spcPts val="0"/>
              </a:spcBef>
              <a:spcAft>
                <a:spcPts val="0"/>
              </a:spcAft>
              <a:buClrTx/>
              <a:buSzTx/>
              <a:buFontTx/>
              <a:buNone/>
              <a:defRPr/>
            </a:pPr>
            <a:r>
              <a:rPr lang="en-US" dirty="0" smtClean="0">
                <a:sym typeface="Symbol" panose="05050102010706020507"/>
              </a:rPr>
              <a:t>For two columns A and B, we have h_π(A) = h_π(B) exactly when the minimum hash value of the union A ∪ B lies in the intersection A ∩ B. Thus </a:t>
            </a:r>
            <a:r>
              <a:rPr lang="en-US" dirty="0" err="1" smtClean="0">
                <a:sym typeface="Symbol" panose="05050102010706020507"/>
              </a:rPr>
              <a:t>Pr</a:t>
            </a:r>
            <a:r>
              <a:rPr lang="en-US" dirty="0" smtClean="0">
                <a:sym typeface="Symbol" panose="05050102010706020507"/>
              </a:rPr>
              <a:t>[h_π(A) = h_π(B)] = |A ∩ B| / |A ∪ B|.</a:t>
            </a:r>
            <a:endParaRPr lang="en-US" dirty="0" smtClean="0">
              <a:sym typeface="Symbol" panose="05050102010706020507"/>
            </a:endParaRPr>
          </a:p>
        </p:txBody>
      </p:sp>
      <p:sp>
        <p:nvSpPr>
          <p:cNvPr id="4" name="Slide Number Placeholder 3"/>
          <p:cNvSpPr>
            <a:spLocks noGrp="1"/>
          </p:cNvSpPr>
          <p:nvPr>
            <p:ph type="sldNum" sz="quarter" idx="10"/>
          </p:nvPr>
        </p:nvSpPr>
        <p:spPr/>
        <p:txBody>
          <a:bodyPr/>
          <a:lstStyle/>
          <a:p>
            <a:fld id="{EE707532-839C-41A2-9E71-D5288AEAE66A}"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a:t>
            </a:r>
            <a:r>
              <a:rPr lang="en-US" dirty="0" err="1" smtClean="0"/>
              <a:t>agress</a:t>
            </a:r>
            <a:r>
              <a:rPr lang="en-US" dirty="0" smtClean="0"/>
              <a:t> with </a:t>
            </a:r>
            <a:r>
              <a:rPr lang="en-US" dirty="0" err="1" smtClean="0"/>
              <a:t>prob</a:t>
            </a:r>
            <a:r>
              <a:rPr lang="en-US" dirty="0" smtClean="0"/>
              <a:t> s.</a:t>
            </a:r>
            <a:endParaRPr lang="en-US" dirty="0" smtClean="0"/>
          </a:p>
          <a:p>
            <a:r>
              <a:rPr lang="en-US" dirty="0" smtClean="0"/>
              <a:t>So to estimate s we compute what fraction of hash</a:t>
            </a:r>
            <a:r>
              <a:rPr lang="en-US" baseline="0" dirty="0" smtClean="0"/>
              <a:t> functions agree</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smtClean="0">
              <a:solidFill>
                <a:schemeClr val="bg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EE707532-839C-41A2-9E71-D5288AEAE66A}"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E6769FAD-3BBF-4411-83E7-A3C9AC624915}" type="datetime1">
              <a:rPr lang="en-US" smtClean="0"/>
            </a:fld>
            <a:endParaRPr lang="en-US"/>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dirty="0"/>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AA03738-41B6-46DA-8F86-684AB1B8718F}" type="datetime1">
              <a:rPr lang="en-US" smtClean="0"/>
            </a:fld>
            <a:endParaRPr lang="en-US"/>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7D2D05C-9447-4427-B9DC-2F7F734060D1}" type="datetime1">
              <a:rPr lang="en-US" smtClean="0"/>
            </a:fld>
            <a:endParaRPr lang="en-US"/>
          </a:p>
        </p:txBody>
      </p:sp>
      <p:sp>
        <p:nvSpPr>
          <p:cNvPr id="5" name="Footer Placeholder 4"/>
          <p:cNvSpPr>
            <a:spLocks noGrp="1"/>
          </p:cNvSpPr>
          <p:nvPr>
            <p:ph type="ftr" sz="quarter" idx="11"/>
          </p:nvPr>
        </p:nvSpPr>
        <p:spPr>
          <a:xfrm>
            <a:off x="2640597" y="6377459"/>
            <a:ext cx="3836404" cy="365125"/>
          </a:xfrm>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920" y="273629"/>
            <a:ext cx="8226720" cy="1143480"/>
          </a:xfrm>
        </p:spPr>
        <p:txBody>
          <a:bodyPr tIns="41473" bIns="41473"/>
          <a:lstStyle/>
          <a:p>
            <a:r>
              <a:rPr lang="en-US" smtClean="0"/>
              <a:t>Click to edit Master title style</a:t>
            </a:r>
            <a:endParaRPr lang="en-US"/>
          </a:p>
        </p:txBody>
      </p:sp>
      <p:sp>
        <p:nvSpPr>
          <p:cNvPr id="3" name="Text Placeholder 2"/>
          <p:cNvSpPr>
            <a:spLocks noGrp="1"/>
          </p:cNvSpPr>
          <p:nvPr>
            <p:ph type="body" sz="half" idx="1"/>
          </p:nvPr>
        </p:nvSpPr>
        <p:spPr>
          <a:xfrm>
            <a:off x="457920" y="1604329"/>
            <a:ext cx="4043520" cy="4524955"/>
          </a:xfrm>
        </p:spPr>
        <p:txBody>
          <a:bodyPr rIns="82945" bIns="41473"/>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lipArt Placeholder 3"/>
          <p:cNvSpPr>
            <a:spLocks noGrp="1"/>
          </p:cNvSpPr>
          <p:nvPr>
            <p:ph type="clipArt" sz="half" idx="2"/>
          </p:nvPr>
        </p:nvSpPr>
        <p:spPr>
          <a:xfrm>
            <a:off x="4639680" y="1604329"/>
            <a:ext cx="4044960" cy="4524955"/>
          </a:xfrm>
        </p:spPr>
        <p:txBody>
          <a:bodyPr rIns="82945" bIns="41473"/>
          <a:lstStyle/>
          <a:p>
            <a:endParaRPr lang="en-US"/>
          </a:p>
        </p:txBody>
      </p:sp>
      <p:sp>
        <p:nvSpPr>
          <p:cNvPr id="5" name="Date Placeholder 4"/>
          <p:cNvSpPr>
            <a:spLocks noGrp="1"/>
          </p:cNvSpPr>
          <p:nvPr>
            <p:ph type="dt" idx="10"/>
          </p:nvPr>
        </p:nvSpPr>
        <p:spPr>
          <a:xfrm>
            <a:off x="457920" y="6247376"/>
            <a:ext cx="2126880" cy="472370"/>
          </a:xfrm>
        </p:spPr>
        <p:txBody>
          <a:bodyPr tIns="41473"/>
          <a:lstStyle>
            <a:lvl1pPr>
              <a:defRPr/>
            </a:lvl1pPr>
          </a:lstStyle>
          <a:p>
            <a:fld id="{B697F04A-48CD-4688-9414-10F654B3E6A6}" type="datetime1">
              <a:rPr lang="en-US" smtClean="0"/>
            </a:fld>
            <a:endParaRPr lang="en-GB"/>
          </a:p>
        </p:txBody>
      </p:sp>
      <p:sp>
        <p:nvSpPr>
          <p:cNvPr id="6" name="Footer Placeholder 5"/>
          <p:cNvSpPr>
            <a:spLocks noGrp="1"/>
          </p:cNvSpPr>
          <p:nvPr>
            <p:ph type="ftr" idx="11"/>
          </p:nvPr>
        </p:nvSpPr>
        <p:spPr>
          <a:xfrm>
            <a:off x="3126240" y="6247376"/>
            <a:ext cx="2897280" cy="472370"/>
          </a:xfrm>
        </p:spPr>
        <p:txBody>
          <a:bodyPr tIns="41473"/>
          <a:lstStyle>
            <a:lvl1pPr>
              <a:defRPr/>
            </a:lvl1pPr>
          </a:lstStyle>
          <a:p>
            <a:r>
              <a:rPr lang="en-US" smtClean="0"/>
              <a:t>J. Leskovec, A. Rajaraman, J. Ullman: Mining of Massive Datasets, http://www.mmds.org</a:t>
            </a:r>
            <a:endParaRPr lang="en-GB"/>
          </a:p>
        </p:txBody>
      </p:sp>
      <p:sp>
        <p:nvSpPr>
          <p:cNvPr id="7" name="Slide Number Placeholder 6"/>
          <p:cNvSpPr>
            <a:spLocks noGrp="1"/>
          </p:cNvSpPr>
          <p:nvPr>
            <p:ph type="sldNum" idx="12"/>
          </p:nvPr>
        </p:nvSpPr>
        <p:spPr>
          <a:xfrm>
            <a:off x="6554880" y="6247376"/>
            <a:ext cx="2128320" cy="472370"/>
          </a:xfrm>
        </p:spPr>
        <p:txBody>
          <a:bodyPr lIns="82945" tIns="41473" rIns="82945"/>
          <a:lstStyle>
            <a:lvl1pPr>
              <a:defRPr/>
            </a:lvl1pPr>
          </a:lstStyle>
          <a:p>
            <a:fld id="{10066599-523B-4641-9CCC-17D83CD935ED}" type="slidenum">
              <a:rPr lang="en-GB"/>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a:defRPr/>
            </a:lvl1pPr>
          </a:lstStyle>
          <a:p>
            <a:fld id="{32DA4835-BD67-43E0-844D-F71A2F797579}" type="datetime1">
              <a:rPr lang="en-US" smtClean="0"/>
            </a:fld>
            <a:endParaRPr lang="en-US"/>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r>
              <a:rPr lang="en-US" smtClean="0"/>
              <a:t>J. Leskovec, A. Rajaraman, J. Ullman: Mining of Massive Datasets, http://www.mmds.org</a:t>
            </a:r>
            <a:endParaRPr lang="en-US"/>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39826768-8FCE-4417-A22B-1D26CD2A846A}"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87552"/>
          </a:xfrm>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dirty="0" smtClean="0"/>
              <a:t>Click to edit Master text styles</a:t>
            </a:r>
            <a:endParaRPr lang="en-US" dirty="0" smtClean="0"/>
          </a:p>
          <a:p>
            <a:pPr lvl="1" eaLnBrk="1" latinLnBrk="0" hangingPunct="1"/>
            <a:r>
              <a:rPr lang="en-US" dirty="0" smtClean="0"/>
              <a:t>Second level</a:t>
            </a:r>
            <a:endParaRPr lang="en-US" dirty="0" smtClean="0"/>
          </a:p>
          <a:p>
            <a:pPr lvl="2" eaLnBrk="1" latinLnBrk="0" hangingPunct="1"/>
            <a:r>
              <a:rPr lang="en-US" dirty="0" smtClean="0"/>
              <a:t>Third level</a:t>
            </a:r>
            <a:endParaRPr lang="en-US" dirty="0" smtClean="0"/>
          </a:p>
          <a:p>
            <a:pPr lvl="3" eaLnBrk="1" latinLnBrk="0" hangingPunct="1"/>
            <a:r>
              <a:rPr lang="en-US" dirty="0" smtClean="0"/>
              <a:t>Fourth level</a:t>
            </a:r>
            <a:endParaRPr lang="en-US" dirty="0" smtClean="0"/>
          </a:p>
          <a:p>
            <a:pPr lvl="4" eaLnBrk="1" latinLnBrk="0" hangingPunct="1"/>
            <a:r>
              <a:rPr lang="en-US" dirty="0" smtClean="0"/>
              <a:t>Fifth level</a:t>
            </a:r>
            <a:endParaRPr kumimoji="0" lang="en-US" dirty="0"/>
          </a:p>
        </p:txBody>
      </p:sp>
      <p:sp>
        <p:nvSpPr>
          <p:cNvPr id="4" name="Date Placeholder 3"/>
          <p:cNvSpPr>
            <a:spLocks noGrp="1"/>
          </p:cNvSpPr>
          <p:nvPr>
            <p:ph type="dt" sz="half" idx="10"/>
          </p:nvPr>
        </p:nvSpPr>
        <p:spPr/>
        <p:txBody>
          <a:bodyPr/>
          <a:lstStyle/>
          <a:p>
            <a:fld id="{D6C23952-DE98-4808-A15B-3CD4A4DBFD58}" type="datetime1">
              <a:rPr lang="en-US" smtClean="0"/>
            </a:fld>
            <a:endParaRPr lang="en-US"/>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914400"/>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lstStyle>
          <a:p>
            <a:r>
              <a:rPr kumimoji="0" lang="en-US" dirty="0" smtClean="0"/>
              <a:t>Click to edit Master title style</a:t>
            </a:r>
            <a:endParaRPr kumimoji="0" lang="en-US" dirty="0"/>
          </a:p>
        </p:txBody>
      </p:sp>
      <p:sp>
        <p:nvSpPr>
          <p:cNvPr id="3" name="Text Placeholder 2"/>
          <p:cNvSpPr>
            <a:spLocks noGrp="1"/>
          </p:cNvSpPr>
          <p:nvPr>
            <p:ph type="body" idx="1"/>
          </p:nvPr>
        </p:nvSpPr>
        <p:spPr>
          <a:xfrm>
            <a:off x="740664" y="2743200"/>
            <a:ext cx="8022336" cy="685800"/>
          </a:xfrm>
        </p:spPr>
        <p:txBody>
          <a:bodyPr lIns="146304" tIns="0" rIns="45720" bIns="0" anchor="t">
            <a:normAutofit/>
          </a:bodyPr>
          <a:lstStyle>
            <a:lvl1pPr marL="0" indent="0">
              <a:buNone/>
              <a:defRPr sz="4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eaLnBrk="1" latinLnBrk="0" hangingPunct="1"/>
            <a:r>
              <a:rPr kumimoji="0" lang="en-US" dirty="0" smtClean="0"/>
              <a:t>Click to edit Master text styles</a:t>
            </a:r>
            <a:endParaRPr kumimoji="0" lang="en-US" dirty="0" smtClean="0"/>
          </a:p>
        </p:txBody>
      </p:sp>
      <p:sp>
        <p:nvSpPr>
          <p:cNvPr id="4" name="Date Placeholder 3"/>
          <p:cNvSpPr>
            <a:spLocks noGrp="1"/>
          </p:cNvSpPr>
          <p:nvPr>
            <p:ph type="dt" sz="half" idx="10"/>
          </p:nvPr>
        </p:nvSpPr>
        <p:spPr/>
        <p:txBody>
          <a:bodyPr/>
          <a:lstStyle/>
          <a:p>
            <a:fld id="{39734294-A6A1-47EE-AD1A-CA5DCFEDE321}" type="datetime1">
              <a:rPr lang="en-US" smtClean="0"/>
            </a:fld>
            <a:endParaRPr lang="en-US"/>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295400"/>
            <a:ext cx="4038600" cy="5504688"/>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295400"/>
            <a:ext cx="4038600" cy="5504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5D833003-1F65-4FFB-9BC3-BBF053F91539}" type="datetime1">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295400"/>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en-US" smtClean="0"/>
              <a:t>Click to edit Master text styles</a:t>
            </a:r>
            <a:endParaRPr kumimoji="0" lang="en-US" smtClean="0"/>
          </a:p>
        </p:txBody>
      </p:sp>
      <p:sp>
        <p:nvSpPr>
          <p:cNvPr id="4" name="Content Placeholder 3"/>
          <p:cNvSpPr>
            <a:spLocks noGrp="1"/>
          </p:cNvSpPr>
          <p:nvPr>
            <p:ph sz="half" idx="2"/>
          </p:nvPr>
        </p:nvSpPr>
        <p:spPr>
          <a:xfrm>
            <a:off x="457200" y="2023338"/>
            <a:ext cx="4040188" cy="43774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295400"/>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en-US" smtClean="0"/>
              <a:t>Click to edit Master text styles</a:t>
            </a:r>
            <a:endParaRPr kumimoji="0" lang="en-US" smtClean="0"/>
          </a:p>
        </p:txBody>
      </p:sp>
      <p:sp>
        <p:nvSpPr>
          <p:cNvPr id="6" name="Content Placeholder 5"/>
          <p:cNvSpPr>
            <a:spLocks noGrp="1"/>
          </p:cNvSpPr>
          <p:nvPr>
            <p:ph sz="quarter" idx="4"/>
          </p:nvPr>
        </p:nvSpPr>
        <p:spPr>
          <a:xfrm>
            <a:off x="4645025" y="2023338"/>
            <a:ext cx="4041775" cy="43774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7DD7F813-9FA7-4169-8290-71C5955D49B1}" type="datetime1">
              <a:rPr lang="en-US" smtClean="0"/>
            </a:fld>
            <a:endParaRPr lang="en-US"/>
          </a:p>
        </p:txBody>
      </p:sp>
      <p:sp>
        <p:nvSpPr>
          <p:cNvPr id="8" name="Footer Placeholder 7"/>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9" name="Slide Number Placeholder 8"/>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A51D6E65-705C-464E-9559-A863C60012A3}" type="datetime1">
              <a:rPr lang="en-US" smtClean="0"/>
            </a:fld>
            <a:endParaRPr lang="en-US"/>
          </a:p>
        </p:txBody>
      </p:sp>
      <p:sp>
        <p:nvSpPr>
          <p:cNvPr id="4" name="Footer Placeholder 3"/>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44815B-5396-4558-A417-511470575226}" type="datetime1">
              <a:rPr lang="en-US" smtClean="0"/>
            </a:fld>
            <a:endParaRPr lang="en-US"/>
          </a:p>
        </p:txBody>
      </p:sp>
      <p:sp>
        <p:nvSpPr>
          <p:cNvPr id="3" name="Footer Placeholder 2"/>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3"/>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kumimoji="0" lang="en-US" smtClean="0"/>
              <a:t>Click to edit Master text styles</a:t>
            </a:r>
            <a:endParaRPr kumimoji="0" lang="en-US" smtClean="0"/>
          </a:p>
        </p:txBody>
      </p:sp>
      <p:sp>
        <p:nvSpPr>
          <p:cNvPr id="5" name="Date Placeholder 4"/>
          <p:cNvSpPr>
            <a:spLocks noGrp="1"/>
          </p:cNvSpPr>
          <p:nvPr>
            <p:ph type="dt" sz="half" idx="10"/>
          </p:nvPr>
        </p:nvSpPr>
        <p:spPr/>
        <p:txBody>
          <a:bodyPr/>
          <a:lstStyle/>
          <a:p>
            <a:fld id="{541C2F89-D515-4119-BE82-287B6FD96261}" type="datetime1">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kumimoji="0" lang="en-US" smtClean="0"/>
              <a:t>Click to edit Master text styles</a:t>
            </a:r>
            <a:endParaRPr kumimoji="0" lang="en-US" smtClean="0"/>
          </a:p>
        </p:txBody>
      </p:sp>
      <p:sp>
        <p:nvSpPr>
          <p:cNvPr id="5" name="Date Placeholder 4"/>
          <p:cNvSpPr>
            <a:spLocks noGrp="1"/>
          </p:cNvSpPr>
          <p:nvPr>
            <p:ph type="dt" sz="half" idx="10"/>
          </p:nvPr>
        </p:nvSpPr>
        <p:spPr>
          <a:xfrm>
            <a:off x="164592" y="1170432"/>
            <a:ext cx="2523744" cy="201168"/>
          </a:xfrm>
        </p:spPr>
        <p:txBody>
          <a:bodyPr/>
          <a:lstStyle/>
          <a:p>
            <a:fld id="{B1F3963E-4EFF-463D-92F1-7FBB0BE9F9B3}" type="datetime1">
              <a:rPr lang="en-US" smtClean="0"/>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r>
              <a:rPr lang="en-US" smtClean="0"/>
              <a:t>J. Leskovec, A. Rajaraman, J. Ullman: Mining of Massive Datasets, http://www.mmds.org</a:t>
            </a:r>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19B12225-5612-419B-A8D5-4B8EEE4C217E}"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02108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1"/>
            <a:ext cx="9143999" cy="1021079"/>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8382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smtClean="0"/>
              <a:t>Click to edit Master title style</a:t>
            </a:r>
            <a:endParaRPr kumimoji="0" lang="en-US" dirty="0"/>
          </a:p>
        </p:txBody>
      </p:sp>
      <p:sp>
        <p:nvSpPr>
          <p:cNvPr id="3" name="Text Placeholder 2"/>
          <p:cNvSpPr>
            <a:spLocks noGrp="1"/>
          </p:cNvSpPr>
          <p:nvPr>
            <p:ph type="body" idx="1"/>
          </p:nvPr>
        </p:nvSpPr>
        <p:spPr>
          <a:xfrm>
            <a:off x="457200" y="1295400"/>
            <a:ext cx="8229600" cy="5257801"/>
          </a:xfrm>
          <a:prstGeom prst="rect">
            <a:avLst/>
          </a:prstGeom>
        </p:spPr>
        <p:txBody>
          <a:bodyPr vert="horz" lIns="54864" tIns="91440" rtlCol="0">
            <a:normAutofit/>
          </a:bodyPr>
          <a:lstStyle/>
          <a:p>
            <a:pPr lvl="0" eaLnBrk="1" latinLnBrk="0" hangingPunct="1"/>
            <a:r>
              <a:rPr kumimoji="0" lang="en-US" dirty="0" smtClean="0"/>
              <a:t>Click to edit Master text styles</a:t>
            </a:r>
            <a:endParaRPr kumimoji="0" lang="en-US" dirty="0" smtClean="0"/>
          </a:p>
          <a:p>
            <a:pPr lvl="1" eaLnBrk="1" latinLnBrk="0" hangingPunct="1"/>
            <a:r>
              <a:rPr kumimoji="0" lang="en-US" dirty="0" smtClean="0"/>
              <a:t>Second level</a:t>
            </a:r>
            <a:endParaRPr kumimoji="0" lang="en-US" dirty="0" smtClean="0"/>
          </a:p>
          <a:p>
            <a:pPr lvl="2" eaLnBrk="1" latinLnBrk="0" hangingPunct="1"/>
            <a:r>
              <a:rPr kumimoji="0" lang="en-US" dirty="0" smtClean="0"/>
              <a:t>Third level</a:t>
            </a:r>
            <a:endParaRPr kumimoji="0" lang="en-US" dirty="0" smtClean="0"/>
          </a:p>
          <a:p>
            <a:pPr lvl="3" eaLnBrk="1" latinLnBrk="0" hangingPunct="1"/>
            <a:r>
              <a:rPr kumimoji="0" lang="en-US" dirty="0" smtClean="0"/>
              <a:t>Fourth level</a:t>
            </a:r>
            <a:endParaRPr kumimoji="0" lang="en-US" dirty="0" smtClean="0"/>
          </a:p>
          <a:p>
            <a:pPr lvl="4" eaLnBrk="1" latinLnBrk="0" hangingPunct="1"/>
            <a:r>
              <a:rPr kumimoji="0" lang="en-US" dirty="0" smtClean="0"/>
              <a:t>Fifth level</a:t>
            </a:r>
            <a:endParaRPr kumimoji="0" lang="en-US" dirty="0"/>
          </a:p>
        </p:txBody>
      </p:sp>
      <p:sp>
        <p:nvSpPr>
          <p:cNvPr id="4" name="Date Placeholder 3"/>
          <p:cNvSpPr>
            <a:spLocks noGrp="1"/>
          </p:cNvSpPr>
          <p:nvPr>
            <p:ph type="dt" sz="half" idx="2"/>
          </p:nvPr>
        </p:nvSpPr>
        <p:spPr>
          <a:xfrm>
            <a:off x="457200" y="6583680"/>
            <a:ext cx="2133600" cy="274320"/>
          </a:xfrm>
          <a:prstGeom prst="rect">
            <a:avLst/>
          </a:prstGeom>
        </p:spPr>
        <p:txBody>
          <a:bodyPr vert="horz" lIns="109728" rIns="45720" bIns="0" rtlCol="0" anchor="b"/>
          <a:lstStyle>
            <a:lvl1pPr algn="l" eaLnBrk="1" latinLnBrk="0" hangingPunct="1">
              <a:defRPr kumimoji="0" sz="900">
                <a:solidFill>
                  <a:schemeClr val="tx1">
                    <a:tint val="95000"/>
                  </a:schemeClr>
                </a:solidFill>
                <a:latin typeface="Calibri" panose="020F0502020204030204" pitchFamily="34" charset="0"/>
                <a:cs typeface="Calibri" panose="020F0502020204030204" pitchFamily="34" charset="0"/>
              </a:defRPr>
            </a:lvl1pPr>
          </a:lstStyle>
          <a:p>
            <a:fld id="{AB1133CA-8264-42B8-993D-2EBD75AE85A1}" type="datetime1">
              <a:rPr lang="en-US" smtClean="0"/>
            </a:fld>
            <a:endParaRPr lang="en-US"/>
          </a:p>
        </p:txBody>
      </p:sp>
      <p:sp>
        <p:nvSpPr>
          <p:cNvPr id="5" name="Footer Placeholder 4"/>
          <p:cNvSpPr>
            <a:spLocks noGrp="1"/>
          </p:cNvSpPr>
          <p:nvPr>
            <p:ph type="ftr" sz="quarter" idx="3"/>
          </p:nvPr>
        </p:nvSpPr>
        <p:spPr>
          <a:xfrm>
            <a:off x="2640596" y="6583680"/>
            <a:ext cx="5507719" cy="274320"/>
          </a:xfrm>
          <a:prstGeom prst="rect">
            <a:avLst/>
          </a:prstGeom>
        </p:spPr>
        <p:txBody>
          <a:bodyPr vert="horz" lIns="45720" rIns="45720" bIns="0" rtlCol="0" anchor="b"/>
          <a:lstStyle>
            <a:lvl1pPr algn="l" eaLnBrk="1" latinLnBrk="0" hangingPunct="1">
              <a:defRPr kumimoji="0" sz="900">
                <a:solidFill>
                  <a:schemeClr val="tx1">
                    <a:tint val="95000"/>
                  </a:schemeClr>
                </a:solidFill>
                <a:latin typeface="Calibri" panose="020F0502020204030204" pitchFamily="34" charset="0"/>
                <a:cs typeface="Calibri" panose="020F0502020204030204" pitchFamily="34" charset="0"/>
              </a:defRPr>
            </a:lvl1pPr>
          </a:lstStyle>
          <a:p>
            <a:r>
              <a:rPr lang="en-US" smtClean="0"/>
              <a:t>J. Leskovec, A. Rajaraman, J. Ullman: Mining of Massive Datasets, http://www.mmds.org</a:t>
            </a:r>
            <a:endParaRPr lang="en-US" dirty="0"/>
          </a:p>
        </p:txBody>
      </p:sp>
      <p:sp>
        <p:nvSpPr>
          <p:cNvPr id="6" name="Slide Number Placeholder 5"/>
          <p:cNvSpPr>
            <a:spLocks noGrp="1"/>
          </p:cNvSpPr>
          <p:nvPr>
            <p:ph type="sldNum" sz="quarter" idx="4"/>
          </p:nvPr>
        </p:nvSpPr>
        <p:spPr>
          <a:xfrm>
            <a:off x="8204396" y="6583680"/>
            <a:ext cx="733864" cy="274320"/>
          </a:xfrm>
          <a:prstGeom prst="rect">
            <a:avLst/>
          </a:prstGeom>
        </p:spPr>
        <p:txBody>
          <a:bodyPr vert="horz" bIns="0" rtlCol="0" anchor="b"/>
          <a:lstStyle>
            <a:lvl1pPr algn="r" eaLnBrk="1" latinLnBrk="0" hangingPunct="1">
              <a:defRPr kumimoji="0" sz="900">
                <a:solidFill>
                  <a:schemeClr val="tx1">
                    <a:tint val="95000"/>
                  </a:schemeClr>
                </a:solidFill>
                <a:latin typeface="Calibri" panose="020F0502020204030204" pitchFamily="34" charset="0"/>
                <a:cs typeface="Calibri" panose="020F0502020204030204" pitchFamily="34" charset="0"/>
              </a:defRPr>
            </a:lvl1pPr>
          </a:lstStyle>
          <a:p>
            <a:fld id="{19B12225-5612-419B-A8D5-4B8EEE4C217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p:titleStyle>
    <p:bodyStyle>
      <a:lvl1pPr marL="438785" indent="-320040" algn="l" rtl="0" eaLnBrk="1" latinLnBrk="0" hangingPunct="1">
        <a:spcBef>
          <a:spcPts val="0"/>
        </a:spcBef>
        <a:buClr>
          <a:schemeClr val="accent1"/>
        </a:buClr>
        <a:buSzPct val="80000"/>
        <a:buFont typeface="Wingdings 2" panose="05020102010507070707"/>
        <a:buChar char=""/>
        <a:defRPr kumimoji="0" sz="3200" kern="1200">
          <a:solidFill>
            <a:schemeClr val="tx1"/>
          </a:solidFill>
          <a:latin typeface="Calibri" panose="020F0502020204030204" pitchFamily="34" charset="0"/>
          <a:ea typeface="+mn-ea"/>
          <a:cs typeface="Calibri" panose="020F0502020204030204" pitchFamily="34" charset="0"/>
        </a:defRPr>
      </a:lvl1pPr>
      <a:lvl2pPr marL="731520" indent="-274320" algn="l" rtl="0" eaLnBrk="1" latinLnBrk="0" hangingPunct="1">
        <a:spcBef>
          <a:spcPct val="20000"/>
        </a:spcBef>
        <a:buClr>
          <a:schemeClr val="accent2"/>
        </a:buClr>
        <a:buSzPct val="100000"/>
        <a:buFont typeface="Wingdings" panose="05000000000000000000" pitchFamily="2" charset="2"/>
        <a:buChar char="§"/>
        <a:defRPr kumimoji="0" sz="2800" kern="1200">
          <a:solidFill>
            <a:schemeClr val="tx1"/>
          </a:solidFill>
          <a:latin typeface="Calibri" panose="020F0502020204030204" pitchFamily="34" charset="0"/>
          <a:ea typeface="+mn-ea"/>
          <a:cs typeface="Calibri" panose="020F0502020204030204" pitchFamily="34" charset="0"/>
        </a:defRPr>
      </a:lvl2pPr>
      <a:lvl3pPr marL="996950" indent="-228600" algn="l" rtl="0" eaLnBrk="1" latinLnBrk="0" hangingPunct="1">
        <a:spcBef>
          <a:spcPct val="20000"/>
        </a:spcBef>
        <a:buClr>
          <a:schemeClr val="accent3"/>
        </a:buClr>
        <a:buSzPct val="100000"/>
        <a:buFont typeface="Wingdings" panose="05000000000000000000" pitchFamily="2" charset="2"/>
        <a:buChar char="§"/>
        <a:defRPr kumimoji="0" sz="2400" kern="1200">
          <a:solidFill>
            <a:schemeClr val="tx1"/>
          </a:solidFill>
          <a:latin typeface="Calibri" panose="020F0502020204030204" pitchFamily="34" charset="0"/>
          <a:ea typeface="+mn-ea"/>
          <a:cs typeface="Calibri" panose="020F0502020204030204" pitchFamily="34" charset="0"/>
        </a:defRPr>
      </a:lvl3pPr>
      <a:lvl4pPr marL="1216025" indent="-182880" algn="l" rtl="0" eaLnBrk="1" latinLnBrk="0" hangingPunct="1">
        <a:spcBef>
          <a:spcPct val="20000"/>
        </a:spcBef>
        <a:buClr>
          <a:schemeClr val="accent4"/>
        </a:buClr>
        <a:buSzPct val="100000"/>
        <a:buFont typeface="Wingdings" panose="05000000000000000000" pitchFamily="2" charset="2"/>
        <a:buChar char="§"/>
        <a:defRPr kumimoji="0" sz="2000" kern="1200">
          <a:solidFill>
            <a:schemeClr val="tx1"/>
          </a:solidFill>
          <a:latin typeface="Calibri" panose="020F0502020204030204" pitchFamily="34" charset="0"/>
          <a:ea typeface="+mn-ea"/>
          <a:cs typeface="Calibri" panose="020F0502020204030204" pitchFamily="34" charset="0"/>
        </a:defRPr>
      </a:lvl4pPr>
      <a:lvl5pPr marL="1426210" indent="-182880" algn="l" rtl="0" eaLnBrk="1" latinLnBrk="0" hangingPunct="1">
        <a:spcBef>
          <a:spcPct val="20000"/>
        </a:spcBef>
        <a:buClr>
          <a:schemeClr val="accent5"/>
        </a:buClr>
        <a:buSzPct val="100000"/>
        <a:buFont typeface="Wingdings" panose="05000000000000000000" pitchFamily="2" charset="2"/>
        <a:buChar char="§"/>
        <a:defRPr kumimoji="0" lang="en-US" sz="2000" kern="1200" smtClean="0">
          <a:solidFill>
            <a:schemeClr val="tx1"/>
          </a:solidFill>
          <a:latin typeface="Calibri" panose="020F0502020204030204" pitchFamily="34" charset="0"/>
          <a:ea typeface="+mn-ea"/>
          <a:cs typeface="Calibri" panose="020F0502020204030204" pitchFamily="34" charset="0"/>
        </a:defRPr>
      </a:lvl5pPr>
      <a:lvl6pPr marL="1627505" indent="-182880" algn="l" rtl="0" eaLnBrk="1" latinLnBrk="0" hangingPunct="1">
        <a:spcBef>
          <a:spcPct val="20000"/>
        </a:spcBef>
        <a:buClr>
          <a:schemeClr val="accent6"/>
        </a:buClr>
        <a:buSzPct val="100000"/>
        <a:buFont typeface="Wingdings 2" panose="05020102010507070707"/>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panose="05020102010507070707"/>
        <a:buChar char=""/>
        <a:defRPr kumimoji="0" sz="1800" kern="1200">
          <a:solidFill>
            <a:schemeClr val="tx1"/>
          </a:solidFill>
          <a:latin typeface="+mn-lt"/>
          <a:ea typeface="+mn-ea"/>
          <a:cs typeface="+mn-cs"/>
        </a:defRPr>
      </a:lvl7pPr>
      <a:lvl8pPr marL="2030095" indent="-182880" algn="l" rtl="0" eaLnBrk="1" latinLnBrk="0" hangingPunct="1">
        <a:spcBef>
          <a:spcPct val="20000"/>
        </a:spcBef>
        <a:buClr>
          <a:schemeClr val="accent2"/>
        </a:buClr>
        <a:buFont typeface="Wingdings 2" panose="05020102010507070707" pitchFamily="18" charset="2"/>
        <a:buChar char=""/>
        <a:defRPr kumimoji="0" sz="1800" kern="1200">
          <a:solidFill>
            <a:schemeClr val="tx1"/>
          </a:solidFill>
          <a:latin typeface="+mn-lt"/>
          <a:ea typeface="+mn-ea"/>
          <a:cs typeface="+mn-cs"/>
        </a:defRPr>
      </a:lvl8pPr>
      <a:lvl9pPr marL="2231390" indent="-182880" algn="l" rtl="0" eaLnBrk="1" latinLnBrk="0" hangingPunct="1">
        <a:spcBef>
          <a:spcPct val="20000"/>
        </a:spcBef>
        <a:buClr>
          <a:schemeClr val="accent3"/>
        </a:buClr>
        <a:buFont typeface="Wingdings 2" panose="05020102010507070707"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hyperlink" Target="http://www.mmds.org/" TargetMode="Externa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png"/><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9" Type="http://schemas.openxmlformats.org/officeDocument/2006/relationships/image" Target="../media/image17.jpeg"/><Relationship Id="rId8" Type="http://schemas.openxmlformats.org/officeDocument/2006/relationships/image" Target="../media/image16.jpeg"/><Relationship Id="rId7" Type="http://schemas.openxmlformats.org/officeDocument/2006/relationships/image" Target="../media/image15.jpeg"/><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3" Type="http://schemas.openxmlformats.org/officeDocument/2006/relationships/notesSlide" Target="../notesSlides/notesSlide4.xml"/><Relationship Id="rId12" Type="http://schemas.openxmlformats.org/officeDocument/2006/relationships/slideLayout" Target="../slideLayouts/slideLayout6.xml"/><Relationship Id="rId11" Type="http://schemas.openxmlformats.org/officeDocument/2006/relationships/image" Target="../media/image8.png"/><Relationship Id="rId10" Type="http://schemas.openxmlformats.org/officeDocument/2006/relationships/image" Target="../media/image18.jpeg"/><Relationship Id="rId1" Type="http://schemas.openxmlformats.org/officeDocument/2006/relationships/image" Target="../media/image9.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9" Type="http://schemas.openxmlformats.org/officeDocument/2006/relationships/image" Target="../media/image27.jpeg"/><Relationship Id="rId8" Type="http://schemas.openxmlformats.org/officeDocument/2006/relationships/image" Target="../media/image26.jpeg"/><Relationship Id="rId7" Type="http://schemas.openxmlformats.org/officeDocument/2006/relationships/image" Target="../media/image25.jpeg"/><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 Id="rId3" Type="http://schemas.openxmlformats.org/officeDocument/2006/relationships/image" Target="../media/image21.jpeg"/><Relationship Id="rId2" Type="http://schemas.openxmlformats.org/officeDocument/2006/relationships/image" Target="../media/image20.jpeg"/><Relationship Id="rId14" Type="http://schemas.openxmlformats.org/officeDocument/2006/relationships/notesSlide" Target="../notesSlides/notesSlide5.xml"/><Relationship Id="rId13" Type="http://schemas.openxmlformats.org/officeDocument/2006/relationships/slideLayout" Target="../slideLayouts/slideLayout6.xml"/><Relationship Id="rId12" Type="http://schemas.openxmlformats.org/officeDocument/2006/relationships/image" Target="../media/image6.png"/><Relationship Id="rId11" Type="http://schemas.openxmlformats.org/officeDocument/2006/relationships/image" Target="../media/image8.png"/><Relationship Id="rId10" Type="http://schemas.openxmlformats.org/officeDocument/2006/relationships/image" Target="../media/image28.jpeg"/><Relationship Id="rId1" Type="http://schemas.openxmlformats.org/officeDocument/2006/relationships/image" Target="../media/image19.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447800"/>
            <a:ext cx="8610600" cy="3581400"/>
          </a:xfrm>
        </p:spPr>
        <p:txBody>
          <a:bodyPr anchor="b">
            <a:normAutofit/>
          </a:bodyPr>
          <a:lstStyle/>
          <a:p>
            <a:r>
              <a:rPr lang="en-US" sz="5400" dirty="0"/>
              <a:t>Finding Similar Items:</a:t>
            </a:r>
            <a:br>
              <a:rPr lang="en-US" sz="5400" dirty="0"/>
            </a:br>
            <a:r>
              <a:rPr lang="en-US" sz="5400" dirty="0"/>
              <a:t>Locality Sensitive Hashing</a:t>
            </a:r>
            <a:endParaRPr lang="en-US" sz="5400" dirty="0"/>
          </a:p>
        </p:txBody>
      </p:sp>
      <p:sp>
        <p:nvSpPr>
          <p:cNvPr id="7" name="TextBox 6"/>
          <p:cNvSpPr txBox="1"/>
          <p:nvPr/>
        </p:nvSpPr>
        <p:spPr>
          <a:xfrm>
            <a:off x="762000" y="5257800"/>
            <a:ext cx="6705600" cy="1692771"/>
          </a:xfrm>
          <a:prstGeom prst="rect">
            <a:avLst/>
          </a:prstGeom>
          <a:noFill/>
        </p:spPr>
        <p:txBody>
          <a:bodyPr wrap="square" rtlCol="0">
            <a:spAutoFit/>
          </a:bodyPr>
          <a:lstStyle/>
          <a:p>
            <a:r>
              <a:rPr lang="en-US" sz="2400" dirty="0" smtClean="0"/>
              <a:t>Mining of Massive Datasets</a:t>
            </a:r>
            <a:endParaRPr lang="en-US" sz="2400" dirty="0" smtClean="0"/>
          </a:p>
          <a:p>
            <a:r>
              <a:rPr lang="en-US" sz="2400" dirty="0" smtClean="0"/>
              <a:t>Jure Leskovec, </a:t>
            </a:r>
            <a:r>
              <a:rPr lang="en-US" sz="2400" dirty="0" err="1" smtClean="0"/>
              <a:t>Anand</a:t>
            </a:r>
            <a:r>
              <a:rPr lang="en-US" sz="2400" dirty="0" smtClean="0"/>
              <a:t> </a:t>
            </a:r>
            <a:r>
              <a:rPr lang="en-US" sz="2400" dirty="0" err="1" smtClean="0"/>
              <a:t>Rajaraman</a:t>
            </a:r>
            <a:r>
              <a:rPr lang="en-US" sz="2400" dirty="0" smtClean="0"/>
              <a:t>, Jeff Ullman </a:t>
            </a:r>
            <a:r>
              <a:rPr lang="en-US" sz="2000" dirty="0" smtClean="0"/>
              <a:t>Stanford University</a:t>
            </a:r>
            <a:endParaRPr lang="en-US" sz="2000" dirty="0" smtClean="0"/>
          </a:p>
          <a:p>
            <a:r>
              <a:rPr lang="en-US" sz="3200" dirty="0" smtClean="0"/>
              <a:t>http://www.mmds.org </a:t>
            </a:r>
            <a:endParaRPr lang="en-US" sz="3200" dirty="0" smtClean="0"/>
          </a:p>
        </p:txBody>
      </p:sp>
      <p:pic>
        <p:nvPicPr>
          <p:cNvPr id="5" name="Picture 6" descr="http://asia.stanford.edu/images/StanfordSealSmall.jpg"/>
          <p:cNvPicPr>
            <a:picLocks noChangeAspect="1" noChangeArrowheads="1"/>
          </p:cNvPicPr>
          <p:nvPr/>
        </p:nvPicPr>
        <p:blipFill>
          <a:blip r:embed="rId1" cstate="print"/>
          <a:srcRect/>
          <a:stretch>
            <a:fillRect/>
          </a:stretch>
        </p:blipFill>
        <p:spPr bwMode="auto">
          <a:xfrm>
            <a:off x="7452360" y="5166360"/>
            <a:ext cx="1691640" cy="1691640"/>
          </a:xfrm>
          <a:prstGeom prst="rect">
            <a:avLst/>
          </a:prstGeom>
          <a:noFill/>
        </p:spPr>
      </p:pic>
      <p:sp>
        <p:nvSpPr>
          <p:cNvPr id="3" name="TextBox 2"/>
          <p:cNvSpPr txBox="1"/>
          <p:nvPr/>
        </p:nvSpPr>
        <p:spPr>
          <a:xfrm>
            <a:off x="2438400" y="44824"/>
            <a:ext cx="6705600" cy="830997"/>
          </a:xfrm>
          <a:prstGeom prst="rect">
            <a:avLst/>
          </a:prstGeom>
          <a:noFill/>
        </p:spPr>
        <p:txBody>
          <a:bodyPr wrap="square" rtlCol="0">
            <a:spAutoFit/>
          </a:bodyPr>
          <a:lstStyle/>
          <a:p>
            <a:r>
              <a:rPr lang="en-US" sz="1200" b="1" dirty="0">
                <a:latin typeface="Arial" panose="020B0604020202020204" pitchFamily="34" charset="0"/>
                <a:cs typeface="Arial" panose="020B0604020202020204" pitchFamily="34" charset="0"/>
              </a:rPr>
              <a:t>Note to other teachers and users of these </a:t>
            </a:r>
            <a:r>
              <a:rPr lang="en-US" sz="1200" b="1" dirty="0" smtClean="0">
                <a:latin typeface="Arial" panose="020B0604020202020204" pitchFamily="34" charset="0"/>
                <a:cs typeface="Arial" panose="020B0604020202020204" pitchFamily="34" charset="0"/>
              </a:rPr>
              <a:t>slides:</a:t>
            </a:r>
            <a:r>
              <a:rPr lang="en-US" sz="1200" dirty="0" smtClean="0">
                <a:latin typeface="Arial" panose="020B0604020202020204" pitchFamily="34" charset="0"/>
                <a:cs typeface="Arial" panose="020B0604020202020204" pitchFamily="34" charset="0"/>
              </a:rPr>
              <a:t> We </a:t>
            </a:r>
            <a:r>
              <a:rPr lang="en-US" sz="1200" dirty="0">
                <a:latin typeface="Arial" panose="020B0604020202020204" pitchFamily="34" charset="0"/>
                <a:cs typeface="Arial" panose="020B0604020202020204" pitchFamily="34" charset="0"/>
              </a:rPr>
              <a:t>would be delighted if you found this our material useful in giving your own lectures. Feel free to use these slides verbatim, or to modify them to fit your own needs</a:t>
            </a:r>
            <a:r>
              <a:rPr lang="en-US" sz="1200" dirty="0" smtClean="0">
                <a:latin typeface="Arial" panose="020B0604020202020204" pitchFamily="34" charset="0"/>
                <a:cs typeface="Arial" panose="020B0604020202020204" pitchFamily="34" charset="0"/>
              </a:rPr>
              <a:t>. If </a:t>
            </a:r>
            <a:r>
              <a:rPr lang="en-US" sz="1200" dirty="0">
                <a:latin typeface="Arial" panose="020B0604020202020204" pitchFamily="34" charset="0"/>
                <a:cs typeface="Arial" panose="020B0604020202020204" pitchFamily="34" charset="0"/>
              </a:rPr>
              <a:t>you make use of a significant portion of these slides in your own lecture, please include this message, or a link to our web site: </a:t>
            </a:r>
            <a:r>
              <a:rPr lang="en-US" sz="1200" dirty="0">
                <a:latin typeface="Arial" panose="020B0604020202020204" pitchFamily="34" charset="0"/>
                <a:cs typeface="Arial" panose="020B0604020202020204" pitchFamily="34" charset="0"/>
                <a:hlinkClick r:id="rId2"/>
              </a:rPr>
              <a:t>http://</a:t>
            </a:r>
            <a:r>
              <a:rPr lang="en-US" sz="1200" dirty="0" smtClean="0">
                <a:latin typeface="Arial" panose="020B0604020202020204" pitchFamily="34" charset="0"/>
                <a:cs typeface="Arial" panose="020B0604020202020204" pitchFamily="34" charset="0"/>
                <a:hlinkClick r:id="rId2"/>
              </a:rPr>
              <a:t>www.mmds.org</a:t>
            </a:r>
            <a:r>
              <a:rPr lang="en-US" sz="1200" dirty="0" smtClean="0">
                <a:latin typeface="Arial" panose="020B0604020202020204" pitchFamily="34" charset="0"/>
                <a:cs typeface="Arial" panose="020B0604020202020204" pitchFamily="34" charset="0"/>
              </a:rPr>
              <a:t> </a:t>
            </a:r>
            <a:endParaRPr lang="en-US" sz="1200" dirty="0" smtClean="0">
              <a:latin typeface="Arial" panose="020B0604020202020204" pitchFamily="34" charset="0"/>
              <a:cs typeface="Arial" panose="020B0604020202020204" pitchFamily="34" charset="0"/>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a:xfrm>
            <a:off x="457200" y="76200"/>
            <a:ext cx="8686800" cy="987552"/>
          </a:xfrm>
        </p:spPr>
        <p:txBody>
          <a:bodyPr>
            <a:normAutofit/>
          </a:bodyPr>
          <a:lstStyle/>
          <a:p>
            <a:r>
              <a:rPr lang="en-US" dirty="0" smtClean="0"/>
              <a:t>3 Essential Steps for Similar Docs</a:t>
            </a:r>
            <a:endParaRPr lang="en-US" dirty="0"/>
          </a:p>
        </p:txBody>
      </p:sp>
      <p:sp>
        <p:nvSpPr>
          <p:cNvPr id="62467" name="Rectangle 3"/>
          <p:cNvSpPr>
            <a:spLocks noGrp="1" noChangeArrowheads="1"/>
          </p:cNvSpPr>
          <p:nvPr>
            <p:ph idx="1"/>
          </p:nvPr>
        </p:nvSpPr>
        <p:spPr/>
        <p:txBody>
          <a:bodyPr/>
          <a:lstStyle/>
          <a:p>
            <a:pPr marL="514350" indent="-514350">
              <a:buClr>
                <a:srgbClr val="0000FF"/>
              </a:buClr>
              <a:buFont typeface="+mj-lt"/>
              <a:buAutoNum type="arabicPeriod"/>
            </a:pPr>
            <a:r>
              <a:rPr lang="en-US" b="1" i="1" dirty="0" smtClean="0">
                <a:solidFill>
                  <a:srgbClr val="FF0066"/>
                </a:solidFill>
              </a:rPr>
              <a:t>Shingling:</a:t>
            </a:r>
            <a:r>
              <a:rPr lang="en-US" dirty="0" smtClean="0"/>
              <a:t> </a:t>
            </a:r>
            <a:r>
              <a:rPr lang="en-US" dirty="0"/>
              <a:t>C</a:t>
            </a:r>
            <a:r>
              <a:rPr lang="en-US" dirty="0" smtClean="0"/>
              <a:t>onvert documents </a:t>
            </a:r>
            <a:r>
              <a:rPr lang="en-US" dirty="0"/>
              <a:t>to </a:t>
            </a:r>
            <a:r>
              <a:rPr lang="en-US" dirty="0" smtClean="0"/>
              <a:t>sets</a:t>
            </a:r>
            <a:endParaRPr lang="en-US" dirty="0" smtClean="0"/>
          </a:p>
          <a:p>
            <a:pPr marL="2401570" lvl="8" indent="-609600">
              <a:buClr>
                <a:srgbClr val="0000FF"/>
              </a:buClr>
              <a:buFont typeface="+mj-lt"/>
              <a:buAutoNum type="arabicPeriod"/>
            </a:pPr>
            <a:endParaRPr lang="en-US" dirty="0"/>
          </a:p>
          <a:p>
            <a:pPr marL="514350" indent="-514350">
              <a:buClr>
                <a:srgbClr val="0000FF"/>
              </a:buClr>
              <a:buFont typeface="+mj-lt"/>
              <a:buAutoNum type="arabicPeriod"/>
            </a:pPr>
            <a:r>
              <a:rPr lang="en-US" b="1" i="1" dirty="0" smtClean="0">
                <a:solidFill>
                  <a:srgbClr val="FF0066"/>
                </a:solidFill>
              </a:rPr>
              <a:t>Min-Hashing:</a:t>
            </a:r>
            <a:r>
              <a:rPr lang="en-US" dirty="0" smtClean="0"/>
              <a:t> Convert </a:t>
            </a:r>
            <a:r>
              <a:rPr lang="en-US" dirty="0"/>
              <a:t>large sets to short signatures, while preserving </a:t>
            </a:r>
            <a:r>
              <a:rPr lang="en-US" dirty="0" smtClean="0"/>
              <a:t>similarity</a:t>
            </a:r>
            <a:endParaRPr lang="en-US" dirty="0" smtClean="0"/>
          </a:p>
          <a:p>
            <a:pPr marL="2401570" lvl="8" indent="-609600">
              <a:buClr>
                <a:srgbClr val="0000FF"/>
              </a:buClr>
              <a:buFont typeface="+mj-lt"/>
              <a:buAutoNum type="arabicPeriod"/>
            </a:pPr>
            <a:endParaRPr lang="en-US" dirty="0"/>
          </a:p>
          <a:p>
            <a:pPr marL="609600" indent="-609600">
              <a:buClr>
                <a:srgbClr val="0000FF"/>
              </a:buClr>
              <a:buFont typeface="+mj-lt"/>
              <a:buAutoNum type="arabicPeriod"/>
            </a:pPr>
            <a:r>
              <a:rPr lang="en-US" b="1" i="1" dirty="0" smtClean="0">
                <a:solidFill>
                  <a:srgbClr val="FF0066"/>
                </a:solidFill>
              </a:rPr>
              <a:t>Locality-Sensitive </a:t>
            </a:r>
            <a:r>
              <a:rPr lang="en-US" b="1" i="1" dirty="0">
                <a:solidFill>
                  <a:srgbClr val="FF0066"/>
                </a:solidFill>
              </a:rPr>
              <a:t>H</a:t>
            </a:r>
            <a:r>
              <a:rPr lang="en-US" b="1" i="1" dirty="0" smtClean="0">
                <a:solidFill>
                  <a:srgbClr val="FF0066"/>
                </a:solidFill>
              </a:rPr>
              <a:t>ashing:</a:t>
            </a:r>
            <a:r>
              <a:rPr lang="en-US" dirty="0" smtClean="0"/>
              <a:t> Focus </a:t>
            </a:r>
            <a:r>
              <a:rPr lang="en-US" dirty="0"/>
              <a:t>on </a:t>
            </a:r>
            <a:br>
              <a:rPr lang="en-US" dirty="0" smtClean="0"/>
            </a:br>
            <a:r>
              <a:rPr lang="en-US" dirty="0" smtClean="0"/>
              <a:t>pairs </a:t>
            </a:r>
            <a:r>
              <a:rPr lang="en-US" dirty="0"/>
              <a:t>of signatures likely to be from </a:t>
            </a:r>
            <a:br>
              <a:rPr lang="en-US" dirty="0" smtClean="0"/>
            </a:br>
            <a:r>
              <a:rPr lang="en-US" dirty="0" smtClean="0"/>
              <a:t>similar documents</a:t>
            </a:r>
            <a:endParaRPr lang="en-US" dirty="0" smtClean="0"/>
          </a:p>
          <a:p>
            <a:pPr marL="902335" lvl="1" indent="-609600">
              <a:buClr>
                <a:srgbClr val="0000FF"/>
              </a:buClr>
            </a:pPr>
            <a:r>
              <a:rPr lang="en-US" b="1" dirty="0" smtClean="0">
                <a:solidFill>
                  <a:srgbClr val="0000FF"/>
                </a:solidFill>
              </a:rPr>
              <a:t>Candidate pairs!</a:t>
            </a:r>
            <a:endParaRPr lang="en-US" b="1" dirty="0">
              <a:solidFill>
                <a:srgbClr val="0000FF"/>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39524C00-7883-447F-993D-93A8BDF0ACB6}" type="slidenum">
              <a:rPr lang="en-US"/>
            </a:fld>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r>
              <a:rPr lang="en-US"/>
              <a:t>The Big Picture</a:t>
            </a:r>
            <a:endParaRPr lang="en-US"/>
          </a:p>
        </p:txBody>
      </p:sp>
      <p:sp>
        <p:nvSpPr>
          <p:cNvPr id="19" name="Slide Number Placeholder 4"/>
          <p:cNvSpPr>
            <a:spLocks noGrp="1"/>
          </p:cNvSpPr>
          <p:nvPr>
            <p:ph type="sldNum" sz="quarter" idx="12"/>
          </p:nvPr>
        </p:nvSpPr>
        <p:spPr/>
        <p:txBody>
          <a:bodyPr/>
          <a:lstStyle/>
          <a:p>
            <a:fld id="{E3C3BF69-412C-40FF-B67E-488F1482FCFF}" type="slidenum">
              <a:rPr lang="en-US"/>
            </a:fld>
            <a:endParaRPr lang="en-US"/>
          </a:p>
        </p:txBody>
      </p:sp>
      <p:sp>
        <p:nvSpPr>
          <p:cNvPr id="64515" name="AutoShape 3"/>
          <p:cNvSpPr>
            <a:spLocks noChangeArrowheads="1"/>
          </p:cNvSpPr>
          <p:nvPr/>
        </p:nvSpPr>
        <p:spPr bwMode="auto">
          <a:xfrm rot="-5394873">
            <a:off x="1257300" y="2552700"/>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ln>
          <a:effectLst/>
        </p:spPr>
        <p:txBody>
          <a:bodyPr vert="eaVert" wrap="none" anchor="ctr"/>
          <a:lstStyle/>
          <a:p>
            <a:pPr algn="ctr"/>
            <a:r>
              <a:rPr lang="en-US" sz="1800">
                <a:latin typeface="Arial" panose="020B0604020202020204" pitchFamily="34" charset="0"/>
                <a:cs typeface="Arial" panose="020B0604020202020204" pitchFamily="34" charset="0"/>
              </a:rPr>
              <a:t>Shingling</a:t>
            </a:r>
            <a:endParaRPr lang="en-US" sz="1800">
              <a:latin typeface="Arial" panose="020B0604020202020204" pitchFamily="34" charset="0"/>
              <a:cs typeface="Arial" panose="020B0604020202020204" pitchFamily="34" charset="0"/>
            </a:endParaRPr>
          </a:p>
        </p:txBody>
      </p:sp>
      <p:sp>
        <p:nvSpPr>
          <p:cNvPr id="64518" name="Text Box 6"/>
          <p:cNvSpPr txBox="1">
            <a:spLocks noChangeArrowheads="1"/>
          </p:cNvSpPr>
          <p:nvPr/>
        </p:nvSpPr>
        <p:spPr bwMode="auto">
          <a:xfrm>
            <a:off x="152400" y="2743200"/>
            <a:ext cx="800219" cy="646331"/>
          </a:xfrm>
          <a:prstGeom prst="rect">
            <a:avLst/>
          </a:prstGeom>
          <a:noFill/>
          <a:ln w="9525">
            <a:noFill/>
            <a:miter lim="800000"/>
          </a:ln>
          <a:effectLst/>
        </p:spPr>
        <p:txBody>
          <a:bodyPr wrap="none">
            <a:spAutoFit/>
          </a:bodyPr>
          <a:lstStyle/>
          <a:p>
            <a:r>
              <a:rPr lang="en-US" sz="1800" dirty="0" err="1">
                <a:latin typeface="Arial" panose="020B0604020202020204" pitchFamily="34" charset="0"/>
                <a:cs typeface="Arial" panose="020B0604020202020204" pitchFamily="34" charset="0"/>
              </a:rPr>
              <a:t>Docu</a:t>
            </a:r>
            <a:r>
              <a:rPr lang="en-US" sz="1800" dirty="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a:p>
            <a:r>
              <a:rPr lang="en-US" sz="1800" dirty="0" err="1">
                <a:latin typeface="Arial" panose="020B0604020202020204" pitchFamily="34" charset="0"/>
                <a:cs typeface="Arial" panose="020B0604020202020204" pitchFamily="34" charset="0"/>
              </a:rPr>
              <a:t>ment</a:t>
            </a:r>
            <a:endParaRPr lang="en-US" sz="1800" dirty="0">
              <a:latin typeface="Arial" panose="020B0604020202020204" pitchFamily="34" charset="0"/>
              <a:cs typeface="Arial" panose="020B0604020202020204" pitchFamily="34" charset="0"/>
            </a:endParaRPr>
          </a:p>
        </p:txBody>
      </p:sp>
      <p:sp>
        <p:nvSpPr>
          <p:cNvPr id="64519" name="Line 7"/>
          <p:cNvSpPr>
            <a:spLocks noChangeShapeType="1"/>
          </p:cNvSpPr>
          <p:nvPr/>
        </p:nvSpPr>
        <p:spPr bwMode="auto">
          <a:xfrm>
            <a:off x="990600" y="3048000"/>
            <a:ext cx="457200" cy="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grpSp>
        <p:nvGrpSpPr>
          <p:cNvPr id="2" name="Group 19"/>
          <p:cNvGrpSpPr/>
          <p:nvPr/>
        </p:nvGrpSpPr>
        <p:grpSpPr bwMode="auto">
          <a:xfrm>
            <a:off x="2362200" y="3048000"/>
            <a:ext cx="1354138" cy="2578100"/>
            <a:chOff x="1488" y="1920"/>
            <a:chExt cx="853" cy="1624"/>
          </a:xfrm>
        </p:grpSpPr>
        <p:sp>
          <p:nvSpPr>
            <p:cNvPr id="64520" name="Line 8"/>
            <p:cNvSpPr>
              <a:spLocks noChangeShapeType="1"/>
            </p:cNvSpPr>
            <p:nvPr/>
          </p:nvSpPr>
          <p:spPr bwMode="auto">
            <a:xfrm>
              <a:off x="1536" y="1920"/>
              <a:ext cx="720" cy="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sp>
          <p:nvSpPr>
            <p:cNvPr id="64521" name="Text Box 9"/>
            <p:cNvSpPr txBox="1">
              <a:spLocks noChangeArrowheads="1"/>
            </p:cNvSpPr>
            <p:nvPr/>
          </p:nvSpPr>
          <p:spPr bwMode="auto">
            <a:xfrm>
              <a:off x="1488" y="2448"/>
              <a:ext cx="853" cy="1096"/>
            </a:xfrm>
            <a:prstGeom prst="rect">
              <a:avLst/>
            </a:prstGeom>
            <a:noFill/>
            <a:ln w="9525">
              <a:noFill/>
              <a:miter lim="800000"/>
            </a:ln>
            <a:effectLst/>
          </p:spPr>
          <p:txBody>
            <a:bodyPr wrap="none">
              <a:spAutoFit/>
            </a:bodyPr>
            <a:lstStyle/>
            <a:p>
              <a:r>
                <a:rPr lang="en-US" sz="1800" dirty="0">
                  <a:latin typeface="Arial" panose="020B0604020202020204" pitchFamily="34" charset="0"/>
                  <a:cs typeface="Arial" panose="020B0604020202020204" pitchFamily="34" charset="0"/>
                </a:rPr>
                <a:t>The set</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of strings</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of length </a:t>
              </a:r>
              <a:r>
                <a:rPr lang="en-US" sz="1800" b="1" i="1" dirty="0">
                  <a:latin typeface="Arial" panose="020B0604020202020204" pitchFamily="34" charset="0"/>
                  <a:cs typeface="Arial" panose="020B0604020202020204" pitchFamily="34" charset="0"/>
                </a:rPr>
                <a:t>k</a:t>
              </a:r>
              <a:endParaRPr lang="en-US" sz="1800" b="1" i="1"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that appear</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in the doc-</a:t>
              </a:r>
              <a:endParaRPr lang="en-US" sz="1800" dirty="0">
                <a:latin typeface="Arial" panose="020B0604020202020204" pitchFamily="34" charset="0"/>
                <a:cs typeface="Arial" panose="020B0604020202020204" pitchFamily="34" charset="0"/>
              </a:endParaRPr>
            </a:p>
            <a:p>
              <a:r>
                <a:rPr lang="en-US" sz="1800" dirty="0" err="1">
                  <a:latin typeface="Arial" panose="020B0604020202020204" pitchFamily="34" charset="0"/>
                  <a:cs typeface="Arial" panose="020B0604020202020204" pitchFamily="34" charset="0"/>
                </a:rPr>
                <a:t>ument</a:t>
              </a:r>
              <a:endParaRPr lang="en-US" sz="1800" dirty="0">
                <a:latin typeface="Arial" panose="020B0604020202020204" pitchFamily="34" charset="0"/>
                <a:cs typeface="Arial" panose="020B0604020202020204" pitchFamily="34" charset="0"/>
              </a:endParaRPr>
            </a:p>
          </p:txBody>
        </p:sp>
        <p:sp>
          <p:nvSpPr>
            <p:cNvPr id="64522" name="Line 10"/>
            <p:cNvSpPr>
              <a:spLocks noChangeShapeType="1"/>
            </p:cNvSpPr>
            <p:nvPr/>
          </p:nvSpPr>
          <p:spPr bwMode="auto">
            <a:xfrm flipV="1">
              <a:off x="1872" y="1920"/>
              <a:ext cx="0" cy="48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grpSp>
      <p:grpSp>
        <p:nvGrpSpPr>
          <p:cNvPr id="3" name="Group 20"/>
          <p:cNvGrpSpPr/>
          <p:nvPr/>
        </p:nvGrpSpPr>
        <p:grpSpPr bwMode="auto">
          <a:xfrm>
            <a:off x="3581400" y="2362200"/>
            <a:ext cx="2376488" cy="3538538"/>
            <a:chOff x="2256" y="1488"/>
            <a:chExt cx="1497" cy="2229"/>
          </a:xfrm>
        </p:grpSpPr>
        <p:sp>
          <p:nvSpPr>
            <p:cNvPr id="64516"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ln>
            <a:effectLst/>
          </p:spPr>
          <p:txBody>
            <a:bodyPr vert="eaVert" wrap="none" anchor="ctr"/>
            <a:lstStyle/>
            <a:p>
              <a:pPr algn="ctr"/>
              <a:r>
                <a:rPr lang="en-US" sz="1800" dirty="0" smtClean="0">
                  <a:latin typeface="Arial" panose="020B0604020202020204" pitchFamily="34" charset="0"/>
                  <a:cs typeface="Arial" panose="020B0604020202020204" pitchFamily="34" charset="0"/>
                </a:rPr>
                <a:t>Min </a:t>
              </a:r>
              <a:br>
                <a:rPr lang="en-US" sz="1800" dirty="0" smtClean="0">
                  <a:latin typeface="Arial" panose="020B0604020202020204" pitchFamily="34" charset="0"/>
                  <a:cs typeface="Arial" panose="020B0604020202020204" pitchFamily="34" charset="0"/>
                </a:rPr>
              </a:br>
              <a:r>
                <a:rPr lang="en-US" sz="1800" dirty="0" smtClean="0">
                  <a:latin typeface="Arial" panose="020B0604020202020204" pitchFamily="34" charset="0"/>
                  <a:cs typeface="Arial" panose="020B0604020202020204" pitchFamily="34" charset="0"/>
                </a:rPr>
                <a:t>Hashing</a:t>
              </a:r>
              <a:endParaRPr lang="en-US" sz="1800" dirty="0">
                <a:latin typeface="Arial" panose="020B0604020202020204" pitchFamily="34" charset="0"/>
                <a:cs typeface="Arial" panose="020B0604020202020204" pitchFamily="34" charset="0"/>
              </a:endParaRPr>
            </a:p>
          </p:txBody>
        </p:sp>
        <p:sp>
          <p:nvSpPr>
            <p:cNvPr id="64524" name="Line 12"/>
            <p:cNvSpPr>
              <a:spLocks noChangeShapeType="1"/>
            </p:cNvSpPr>
            <p:nvPr/>
          </p:nvSpPr>
          <p:spPr bwMode="auto">
            <a:xfrm>
              <a:off x="2880" y="1920"/>
              <a:ext cx="720" cy="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sp>
          <p:nvSpPr>
            <p:cNvPr id="64526" name="Text Box 14"/>
            <p:cNvSpPr txBox="1">
              <a:spLocks noChangeArrowheads="1"/>
            </p:cNvSpPr>
            <p:nvPr/>
          </p:nvSpPr>
          <p:spPr bwMode="auto">
            <a:xfrm>
              <a:off x="2784" y="2448"/>
              <a:ext cx="969" cy="1269"/>
            </a:xfrm>
            <a:prstGeom prst="rect">
              <a:avLst/>
            </a:prstGeom>
            <a:noFill/>
            <a:ln w="9525">
              <a:noFill/>
              <a:miter lim="800000"/>
            </a:ln>
            <a:effectLst/>
          </p:spPr>
          <p:txBody>
            <a:bodyPr wrap="none">
              <a:spAutoFit/>
            </a:bodyPr>
            <a:lstStyle/>
            <a:p>
              <a:r>
                <a:rPr lang="en-US" sz="1800" b="1" i="1" dirty="0" smtClean="0">
                  <a:solidFill>
                    <a:srgbClr val="FF0066"/>
                  </a:solidFill>
                  <a:latin typeface="Arial" panose="020B0604020202020204" pitchFamily="34" charset="0"/>
                  <a:cs typeface="Arial" panose="020B0604020202020204" pitchFamily="34" charset="0"/>
                </a:rPr>
                <a:t>Signatures</a:t>
              </a:r>
              <a:r>
                <a:rPr lang="en-US" sz="1800" dirty="0" smtClean="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short integer</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vectors that</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represent the</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sets, and</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reflect their</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similarity</a:t>
              </a:r>
              <a:endParaRPr lang="en-US" sz="1800" dirty="0">
                <a:latin typeface="Arial" panose="020B0604020202020204" pitchFamily="34" charset="0"/>
                <a:cs typeface="Arial" panose="020B0604020202020204" pitchFamily="34" charset="0"/>
              </a:endParaRPr>
            </a:p>
          </p:txBody>
        </p:sp>
        <p:sp>
          <p:nvSpPr>
            <p:cNvPr id="64528" name="Line 16"/>
            <p:cNvSpPr>
              <a:spLocks noChangeShapeType="1"/>
            </p:cNvSpPr>
            <p:nvPr/>
          </p:nvSpPr>
          <p:spPr bwMode="auto">
            <a:xfrm flipV="1">
              <a:off x="3216" y="1920"/>
              <a:ext cx="0" cy="48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grpSp>
      <p:grpSp>
        <p:nvGrpSpPr>
          <p:cNvPr id="4" name="Group 21"/>
          <p:cNvGrpSpPr/>
          <p:nvPr/>
        </p:nvGrpSpPr>
        <p:grpSpPr bwMode="auto">
          <a:xfrm>
            <a:off x="5715000" y="2165350"/>
            <a:ext cx="3402013" cy="2014538"/>
            <a:chOff x="3600" y="1364"/>
            <a:chExt cx="2143" cy="1269"/>
          </a:xfrm>
        </p:grpSpPr>
        <p:sp>
          <p:nvSpPr>
            <p:cNvPr id="64523"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ln>
            <a:effectLst/>
          </p:spPr>
          <p:txBody>
            <a:bodyPr wrap="none" anchor="ctr"/>
            <a:lstStyle/>
            <a:p>
              <a:pPr algn="ctr"/>
              <a:r>
                <a:rPr lang="en-US" sz="1800" dirty="0">
                  <a:latin typeface="Arial" panose="020B0604020202020204" pitchFamily="34" charset="0"/>
                  <a:cs typeface="Arial" panose="020B0604020202020204" pitchFamily="34" charset="0"/>
                </a:rPr>
                <a:t>Locality-</a:t>
              </a:r>
              <a:endParaRPr lang="en-US" sz="1800" dirty="0">
                <a:latin typeface="Arial" panose="020B0604020202020204" pitchFamily="34" charset="0"/>
                <a:cs typeface="Arial" panose="020B0604020202020204" pitchFamily="34" charset="0"/>
              </a:endParaRPr>
            </a:p>
            <a:p>
              <a:pPr algn="ctr"/>
              <a:r>
                <a:rPr lang="en-US" sz="1800" dirty="0" smtClean="0">
                  <a:latin typeface="Arial" panose="020B0604020202020204" pitchFamily="34" charset="0"/>
                  <a:cs typeface="Arial" panose="020B0604020202020204" pitchFamily="34" charset="0"/>
                </a:rPr>
                <a:t>Sensitive</a:t>
              </a:r>
              <a:endParaRPr lang="en-US" sz="1800" dirty="0">
                <a:latin typeface="Arial" panose="020B0604020202020204" pitchFamily="34" charset="0"/>
                <a:cs typeface="Arial" panose="020B0604020202020204" pitchFamily="34" charset="0"/>
              </a:endParaRPr>
            </a:p>
            <a:p>
              <a:pPr algn="ctr"/>
              <a:r>
                <a:rPr lang="en-US" sz="1800" dirty="0">
                  <a:latin typeface="Arial" panose="020B0604020202020204" pitchFamily="34" charset="0"/>
                  <a:cs typeface="Arial" panose="020B0604020202020204" pitchFamily="34" charset="0"/>
                </a:rPr>
                <a:t>Hashing</a:t>
              </a:r>
              <a:endParaRPr lang="en-US" sz="1800" dirty="0">
                <a:latin typeface="Arial" panose="020B0604020202020204" pitchFamily="34" charset="0"/>
                <a:cs typeface="Arial" panose="020B0604020202020204" pitchFamily="34" charset="0"/>
              </a:endParaRPr>
            </a:p>
          </p:txBody>
        </p:sp>
        <p:sp>
          <p:nvSpPr>
            <p:cNvPr id="64529" name="Line 17"/>
            <p:cNvSpPr>
              <a:spLocks noChangeShapeType="1"/>
            </p:cNvSpPr>
            <p:nvPr/>
          </p:nvSpPr>
          <p:spPr bwMode="auto">
            <a:xfrm>
              <a:off x="4416" y="1920"/>
              <a:ext cx="288" cy="0"/>
            </a:xfrm>
            <a:prstGeom prst="line">
              <a:avLst/>
            </a:prstGeom>
            <a:noFill/>
            <a:ln w="9525">
              <a:solidFill>
                <a:schemeClr val="tx1"/>
              </a:solidFill>
              <a:round/>
              <a:tailEnd type="triangle" w="med" len="med"/>
            </a:ln>
            <a:effectLst/>
          </p:spPr>
          <p:txBody>
            <a:bodyPr/>
            <a:lstStyle/>
            <a:p>
              <a:endParaRPr lang="en-US">
                <a:latin typeface="Arial" panose="020B0604020202020204" pitchFamily="34" charset="0"/>
                <a:cs typeface="Arial" panose="020B0604020202020204" pitchFamily="34" charset="0"/>
              </a:endParaRPr>
            </a:p>
          </p:txBody>
        </p:sp>
        <p:sp>
          <p:nvSpPr>
            <p:cNvPr id="64530" name="Text Box 18"/>
            <p:cNvSpPr txBox="1">
              <a:spLocks noChangeArrowheads="1"/>
            </p:cNvSpPr>
            <p:nvPr/>
          </p:nvSpPr>
          <p:spPr bwMode="auto">
            <a:xfrm>
              <a:off x="4790" y="1364"/>
              <a:ext cx="953" cy="1269"/>
            </a:xfrm>
            <a:prstGeom prst="rect">
              <a:avLst/>
            </a:prstGeom>
            <a:noFill/>
            <a:ln w="9525">
              <a:noFill/>
              <a:miter lim="800000"/>
            </a:ln>
            <a:effectLst/>
          </p:spPr>
          <p:txBody>
            <a:bodyPr wrap="none">
              <a:spAutoFit/>
            </a:bodyPr>
            <a:lstStyle/>
            <a:p>
              <a:r>
                <a:rPr lang="en-US" sz="1800" b="1" i="1" dirty="0">
                  <a:solidFill>
                    <a:srgbClr val="FF0066"/>
                  </a:solidFill>
                  <a:latin typeface="Arial" panose="020B0604020202020204" pitchFamily="34" charset="0"/>
                  <a:cs typeface="Arial" panose="020B0604020202020204" pitchFamily="34" charset="0"/>
                </a:rPr>
                <a:t>Candidate</a:t>
              </a:r>
              <a:endParaRPr lang="en-US" sz="1800" b="1" i="1" dirty="0">
                <a:solidFill>
                  <a:srgbClr val="FF0066"/>
                </a:solidFill>
                <a:latin typeface="Arial" panose="020B0604020202020204" pitchFamily="34" charset="0"/>
                <a:cs typeface="Arial" panose="020B0604020202020204" pitchFamily="34" charset="0"/>
              </a:endParaRPr>
            </a:p>
            <a:p>
              <a:r>
                <a:rPr lang="en-US" sz="1800" b="1" i="1" dirty="0" smtClean="0">
                  <a:solidFill>
                    <a:srgbClr val="FF0066"/>
                  </a:solidFill>
                  <a:latin typeface="Arial" panose="020B0604020202020204" pitchFamily="34" charset="0"/>
                  <a:cs typeface="Arial" panose="020B0604020202020204" pitchFamily="34" charset="0"/>
                </a:rPr>
                <a:t>pairs</a:t>
              </a:r>
              <a:r>
                <a:rPr lang="en-US" sz="1800" b="1" dirty="0" smtClean="0">
                  <a:latin typeface="Arial" panose="020B0604020202020204" pitchFamily="34" charset="0"/>
                  <a:cs typeface="Arial" panose="020B0604020202020204" pitchFamily="34" charset="0"/>
                </a:rPr>
                <a:t>:</a:t>
              </a:r>
              <a:endParaRPr lang="en-US" sz="1800" b="1"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those pairs</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of signatures</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that we need</a:t>
              </a:r>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to test for</a:t>
              </a:r>
              <a:endParaRPr lang="en-US" sz="1800" dirty="0">
                <a:latin typeface="Arial" panose="020B0604020202020204" pitchFamily="34" charset="0"/>
                <a:cs typeface="Arial" panose="020B0604020202020204" pitchFamily="34" charset="0"/>
              </a:endParaRPr>
            </a:p>
            <a:p>
              <a:r>
                <a:rPr lang="en-US" sz="1800" dirty="0" smtClean="0">
                  <a:latin typeface="Arial" panose="020B0604020202020204" pitchFamily="34" charset="0"/>
                  <a:cs typeface="Arial" panose="020B0604020202020204" pitchFamily="34" charset="0"/>
                </a:rPr>
                <a:t>similarity</a:t>
              </a:r>
              <a:endParaRPr lang="en-US" sz="1800" dirty="0">
                <a:latin typeface="Arial" panose="020B0604020202020204" pitchFamily="34" charset="0"/>
                <a:cs typeface="Arial" panose="020B0604020202020204" pitchFamily="34" charset="0"/>
              </a:endParaRPr>
            </a:p>
          </p:txBody>
        </p:sp>
      </p:grpSp>
      <p:sp>
        <p:nvSpPr>
          <p:cNvPr id="21" name="Footer Placeholder 20"/>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br>
              <a:rPr lang="en-US" dirty="0" smtClean="0"/>
            </a:br>
            <a:r>
              <a:rPr lang="en-US" dirty="0" smtClean="0"/>
              <a:t>Shingling</a:t>
            </a:r>
            <a:endParaRPr lang="en-US" dirty="0"/>
          </a:p>
        </p:txBody>
      </p:sp>
      <p:sp>
        <p:nvSpPr>
          <p:cNvPr id="2" name="Subtitle 1"/>
          <p:cNvSpPr>
            <a:spLocks noGrp="1"/>
          </p:cNvSpPr>
          <p:nvPr>
            <p:ph type="subTitle" idx="1"/>
          </p:nvPr>
        </p:nvSpPr>
        <p:spPr>
          <a:xfrm>
            <a:off x="685800" y="5282184"/>
            <a:ext cx="7772400" cy="1499616"/>
          </a:xfrm>
        </p:spPr>
        <p:txBody>
          <a:bodyPr anchor="t">
            <a:noAutofit/>
          </a:bodyPr>
          <a:lstStyle/>
          <a:p>
            <a:r>
              <a:rPr lang="en-US" sz="3200" b="1" dirty="0"/>
              <a:t>Step 1:</a:t>
            </a:r>
            <a:r>
              <a:rPr lang="en-US" sz="3200" dirty="0">
                <a:solidFill>
                  <a:schemeClr val="accent4"/>
                </a:solidFill>
              </a:rPr>
              <a:t> </a:t>
            </a:r>
            <a:r>
              <a:rPr lang="en-US" sz="3200" b="1" i="1" dirty="0">
                <a:solidFill>
                  <a:srgbClr val="FF0066"/>
                </a:solidFill>
              </a:rPr>
              <a:t>Shingling:</a:t>
            </a:r>
            <a:r>
              <a:rPr lang="en-US" sz="3200" dirty="0"/>
              <a:t> Convert documents to </a:t>
            </a:r>
            <a:r>
              <a:rPr lang="en-US" sz="3200" dirty="0" smtClean="0"/>
              <a:t>sets</a:t>
            </a:r>
            <a:endParaRPr lang="en-US" sz="3200" dirty="0"/>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ln>
          <a:effectLst/>
        </p:spPr>
        <p:txBody>
          <a:bodyPr vert="eaVert" wrap="none" anchor="ctr"/>
          <a:lstStyle/>
          <a:p>
            <a:pPr algn="ctr"/>
            <a:r>
              <a:rPr lang="en-US" sz="1800"/>
              <a:t>Shingling</a:t>
            </a:r>
            <a:endParaRPr lang="en-US" sz="1800"/>
          </a:p>
        </p:txBody>
      </p:sp>
      <p:sp>
        <p:nvSpPr>
          <p:cNvPr id="6" name="Text Box 6"/>
          <p:cNvSpPr txBox="1">
            <a:spLocks noChangeArrowheads="1"/>
          </p:cNvSpPr>
          <p:nvPr/>
        </p:nvSpPr>
        <p:spPr bwMode="auto">
          <a:xfrm>
            <a:off x="152400" y="1033462"/>
            <a:ext cx="777875" cy="641350"/>
          </a:xfrm>
          <a:prstGeom prst="rect">
            <a:avLst/>
          </a:prstGeom>
          <a:noFill/>
          <a:ln w="9525">
            <a:noFill/>
            <a:miter lim="800000"/>
          </a:ln>
          <a:effectLst/>
        </p:spPr>
        <p:txBody>
          <a:bodyPr wrap="none">
            <a:spAutoFit/>
          </a:bodyPr>
          <a:lstStyle/>
          <a:p>
            <a:r>
              <a:rPr lang="en-US" sz="1800"/>
              <a:t>Docu-</a:t>
            </a:r>
            <a:endParaRPr lang="en-US" sz="1800"/>
          </a:p>
          <a:p>
            <a:r>
              <a:rPr lang="en-US" sz="1800"/>
              <a:t>ment</a:t>
            </a:r>
            <a:endParaRPr lang="en-US" sz="1800"/>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tailEnd type="triangle" w="med" len="med"/>
          </a:ln>
          <a:effectLst/>
        </p:spPr>
        <p:txBody>
          <a:bodyPr/>
          <a:lstStyle/>
          <a:p>
            <a:endParaRPr lang="en-US"/>
          </a:p>
        </p:txBody>
      </p:sp>
      <p:grpSp>
        <p:nvGrpSpPr>
          <p:cNvPr id="8" name="Group 19"/>
          <p:cNvGrpSpPr/>
          <p:nvPr/>
        </p:nvGrpSpPr>
        <p:grpSpPr bwMode="auto">
          <a:xfrm>
            <a:off x="2362201" y="1338262"/>
            <a:ext cx="1447801" cy="2578100"/>
            <a:chOff x="1488" y="1920"/>
            <a:chExt cx="912"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tailEnd type="triangle" w="med" len="med"/>
            </a:ln>
            <a:effectLst/>
          </p:spPr>
          <p:txBody>
            <a:bodyPr/>
            <a:lstStyle/>
            <a:p>
              <a:endParaRPr lang="en-US"/>
            </a:p>
          </p:txBody>
        </p:sp>
        <p:sp>
          <p:nvSpPr>
            <p:cNvPr id="10" name="Text Box 9"/>
            <p:cNvSpPr txBox="1">
              <a:spLocks noChangeArrowheads="1"/>
            </p:cNvSpPr>
            <p:nvPr/>
          </p:nvSpPr>
          <p:spPr bwMode="auto">
            <a:xfrm>
              <a:off x="1488" y="2448"/>
              <a:ext cx="912" cy="1096"/>
            </a:xfrm>
            <a:prstGeom prst="rect">
              <a:avLst/>
            </a:prstGeom>
            <a:noFill/>
            <a:ln w="9525">
              <a:noFill/>
              <a:miter lim="800000"/>
            </a:ln>
            <a:effectLst/>
          </p:spPr>
          <p:txBody>
            <a:bodyPr wrap="square">
              <a:spAutoFit/>
            </a:bodyPr>
            <a:lstStyle/>
            <a:p>
              <a:r>
                <a:rPr lang="en-US" sz="1800" dirty="0"/>
                <a:t>The set</a:t>
              </a:r>
              <a:endParaRPr lang="en-US" sz="1800" dirty="0"/>
            </a:p>
            <a:p>
              <a:r>
                <a:rPr lang="en-US" sz="1800" dirty="0"/>
                <a:t>of strings</a:t>
              </a:r>
              <a:endParaRPr lang="en-US" sz="1800" dirty="0"/>
            </a:p>
            <a:p>
              <a:r>
                <a:rPr lang="en-US" sz="1800" dirty="0"/>
                <a:t>of length </a:t>
              </a:r>
              <a:r>
                <a:rPr lang="en-US" sz="1800" b="1" i="1" dirty="0"/>
                <a:t>k</a:t>
              </a:r>
              <a:endParaRPr lang="en-US" sz="1800" b="1" i="1" dirty="0"/>
            </a:p>
            <a:p>
              <a:r>
                <a:rPr lang="en-US" sz="1800" dirty="0"/>
                <a:t>that appear</a:t>
              </a:r>
              <a:endParaRPr lang="en-US" sz="1800" dirty="0"/>
            </a:p>
            <a:p>
              <a:r>
                <a:rPr lang="en-US" sz="1800" dirty="0"/>
                <a:t>in the doc-</a:t>
              </a:r>
              <a:endParaRPr lang="en-US" sz="1800" dirty="0"/>
            </a:p>
            <a:p>
              <a:r>
                <a:rPr lang="en-US" sz="1800" dirty="0" err="1"/>
                <a:t>ument</a:t>
              </a:r>
              <a:endParaRPr lang="en-US" sz="1800" dirty="0"/>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tailEnd type="triangle" w="med" len="med"/>
            </a:ln>
            <a:effectLst/>
          </p:spPr>
          <p:txBody>
            <a:bodyPr/>
            <a:lstStyle/>
            <a:p>
              <a:endParaRPr lang="en-US"/>
            </a:p>
          </p:txBody>
        </p:sp>
      </p:gr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Title 1"/>
          <p:cNvSpPr>
            <a:spLocks noGrp="1"/>
          </p:cNvSpPr>
          <p:nvPr>
            <p:ph type="title"/>
          </p:nvPr>
        </p:nvSpPr>
        <p:spPr/>
        <p:txBody>
          <a:bodyPr>
            <a:normAutofit/>
          </a:bodyPr>
          <a:lstStyle/>
          <a:p>
            <a:r>
              <a:rPr lang="en-US" dirty="0" smtClean="0"/>
              <a:t>Documents as High-Dim Data</a:t>
            </a:r>
            <a:endParaRPr lang="en-US" dirty="0" smtClean="0"/>
          </a:p>
        </p:txBody>
      </p:sp>
      <p:sp>
        <p:nvSpPr>
          <p:cNvPr id="267267" name="Content Placeholder 2"/>
          <p:cNvSpPr>
            <a:spLocks noGrp="1"/>
          </p:cNvSpPr>
          <p:nvPr>
            <p:ph idx="1"/>
          </p:nvPr>
        </p:nvSpPr>
        <p:spPr/>
        <p:txBody>
          <a:bodyPr/>
          <a:lstStyle/>
          <a:p>
            <a:r>
              <a:rPr lang="en-US" b="1" dirty="0"/>
              <a:t>Step 1:</a:t>
            </a:r>
            <a:r>
              <a:rPr lang="en-US" dirty="0" smtClean="0">
                <a:solidFill>
                  <a:schemeClr val="accent4"/>
                </a:solidFill>
              </a:rPr>
              <a:t> </a:t>
            </a:r>
            <a:r>
              <a:rPr lang="en-US" b="1" i="1" dirty="0">
                <a:solidFill>
                  <a:srgbClr val="FF0066"/>
                </a:solidFill>
              </a:rPr>
              <a:t>Shingling:</a:t>
            </a:r>
            <a:r>
              <a:rPr lang="en-US" dirty="0"/>
              <a:t> </a:t>
            </a:r>
            <a:r>
              <a:rPr lang="en-US" b="1" dirty="0"/>
              <a:t>Convert </a:t>
            </a:r>
            <a:r>
              <a:rPr lang="en-US" b="1" dirty="0" smtClean="0"/>
              <a:t>documents to sets</a:t>
            </a:r>
            <a:endParaRPr lang="en-US" b="1" dirty="0" smtClean="0"/>
          </a:p>
          <a:p>
            <a:pPr lvl="8"/>
            <a:endParaRPr lang="en-US" dirty="0"/>
          </a:p>
          <a:p>
            <a:r>
              <a:rPr lang="en-US" b="1" dirty="0" smtClean="0">
                <a:solidFill>
                  <a:srgbClr val="008000"/>
                </a:solidFill>
              </a:rPr>
              <a:t>Simple approaches:</a:t>
            </a:r>
            <a:endParaRPr lang="en-US" b="1" dirty="0" smtClean="0">
              <a:solidFill>
                <a:srgbClr val="008000"/>
              </a:solidFill>
            </a:endParaRPr>
          </a:p>
          <a:p>
            <a:pPr lvl="1"/>
            <a:r>
              <a:rPr lang="en-US" dirty="0" smtClean="0"/>
              <a:t>Document = set of words appearing in document</a:t>
            </a:r>
            <a:endParaRPr lang="en-US" dirty="0" smtClean="0"/>
          </a:p>
          <a:p>
            <a:pPr lvl="1"/>
            <a:r>
              <a:rPr lang="en-US" dirty="0" smtClean="0"/>
              <a:t>Document = set of “important” words</a:t>
            </a:r>
            <a:endParaRPr lang="en-US" dirty="0" smtClean="0"/>
          </a:p>
          <a:p>
            <a:pPr lvl="1"/>
            <a:r>
              <a:rPr lang="en-US" dirty="0" smtClean="0"/>
              <a:t>Don’t work well for this application. </a:t>
            </a:r>
            <a:r>
              <a:rPr lang="en-US" dirty="0" smtClean="0">
                <a:solidFill>
                  <a:srgbClr val="D60093"/>
                </a:solidFill>
              </a:rPr>
              <a:t>Why?</a:t>
            </a:r>
            <a:endParaRPr lang="en-US" dirty="0" smtClean="0">
              <a:solidFill>
                <a:srgbClr val="D60093"/>
              </a:solidFill>
            </a:endParaRPr>
          </a:p>
          <a:p>
            <a:pPr lvl="8"/>
            <a:endParaRPr lang="en-US" b="1" dirty="0" smtClean="0">
              <a:solidFill>
                <a:schemeClr val="accent2"/>
              </a:solidFill>
            </a:endParaRPr>
          </a:p>
          <a:p>
            <a:r>
              <a:rPr lang="en-US" b="1" dirty="0" smtClean="0">
                <a:solidFill>
                  <a:srgbClr val="0000FF"/>
                </a:solidFill>
              </a:rPr>
              <a:t>Need to account for ordering of words!</a:t>
            </a:r>
            <a:endParaRPr lang="en-US" b="1" dirty="0" smtClean="0">
              <a:solidFill>
                <a:srgbClr val="0000FF"/>
              </a:solidFill>
            </a:endParaRPr>
          </a:p>
          <a:p>
            <a:r>
              <a:rPr lang="en-US" dirty="0" smtClean="0"/>
              <a:t>A different way: </a:t>
            </a:r>
            <a:r>
              <a:rPr lang="en-US" b="1" dirty="0" smtClean="0">
                <a:solidFill>
                  <a:srgbClr val="FF0066"/>
                </a:solidFill>
              </a:rPr>
              <a:t>Shingles!</a:t>
            </a:r>
            <a:endParaRPr lang="en-US" b="1" dirty="0" smtClean="0">
              <a:solidFill>
                <a:srgbClr val="FF0066"/>
              </a:solidFill>
            </a:endParaRPr>
          </a:p>
          <a:p>
            <a:endParaRPr lang="en-US"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1" name="Rectangle 2"/>
          <p:cNvSpPr>
            <a:spLocks noGrp="1" noChangeArrowheads="1"/>
          </p:cNvSpPr>
          <p:nvPr>
            <p:ph type="title"/>
          </p:nvPr>
        </p:nvSpPr>
        <p:spPr/>
        <p:txBody>
          <a:bodyPr/>
          <a:lstStyle/>
          <a:p>
            <a:r>
              <a:rPr lang="en-US" dirty="0" smtClean="0"/>
              <a:t>Define: Shingles</a:t>
            </a:r>
            <a:endParaRPr lang="en-US" dirty="0" smtClean="0"/>
          </a:p>
        </p:txBody>
      </p:sp>
      <p:sp>
        <p:nvSpPr>
          <p:cNvPr id="268292" name="Rectangle 3"/>
          <p:cNvSpPr>
            <a:spLocks noGrp="1" noChangeArrowheads="1"/>
          </p:cNvSpPr>
          <p:nvPr>
            <p:ph idx="1"/>
          </p:nvPr>
        </p:nvSpPr>
        <p:spPr>
          <a:xfrm>
            <a:off x="457200" y="1295400"/>
            <a:ext cx="8229600" cy="5410200"/>
          </a:xfrm>
        </p:spPr>
        <p:txBody>
          <a:bodyPr>
            <a:normAutofit/>
          </a:bodyPr>
          <a:lstStyle/>
          <a:p>
            <a:r>
              <a:rPr lang="en-US" dirty="0" smtClean="0"/>
              <a:t>A </a:t>
            </a:r>
            <a:r>
              <a:rPr lang="en-US" i="1" dirty="0" smtClean="0">
                <a:solidFill>
                  <a:srgbClr val="FF0066"/>
                </a:solidFill>
              </a:rPr>
              <a:t>k</a:t>
            </a:r>
            <a:r>
              <a:rPr lang="en-US" dirty="0" smtClean="0">
                <a:solidFill>
                  <a:srgbClr val="FF0066"/>
                </a:solidFill>
              </a:rPr>
              <a:t>-shingle</a:t>
            </a:r>
            <a:r>
              <a:rPr lang="en-US" dirty="0" smtClean="0"/>
              <a:t> (or </a:t>
            </a:r>
            <a:r>
              <a:rPr lang="en-US" i="1" dirty="0" smtClean="0">
                <a:solidFill>
                  <a:srgbClr val="FF0066"/>
                </a:solidFill>
              </a:rPr>
              <a:t>k</a:t>
            </a:r>
            <a:r>
              <a:rPr lang="en-US" dirty="0" smtClean="0">
                <a:solidFill>
                  <a:srgbClr val="FF0066"/>
                </a:solidFill>
              </a:rPr>
              <a:t>-gram</a:t>
            </a:r>
            <a:r>
              <a:rPr lang="en-US" dirty="0" smtClean="0"/>
              <a:t>) for a document is a sequence of </a:t>
            </a:r>
            <a:r>
              <a:rPr lang="en-US" i="1" dirty="0" smtClean="0"/>
              <a:t>k </a:t>
            </a:r>
            <a:r>
              <a:rPr lang="en-US" dirty="0" smtClean="0"/>
              <a:t>tokens that appears in the doc</a:t>
            </a:r>
            <a:endParaRPr lang="en-US" dirty="0" smtClean="0"/>
          </a:p>
          <a:p>
            <a:pPr lvl="1"/>
            <a:r>
              <a:rPr lang="en-US" dirty="0" smtClean="0"/>
              <a:t>Tokens can be </a:t>
            </a:r>
            <a:r>
              <a:rPr lang="en-US" dirty="0" smtClean="0">
                <a:solidFill>
                  <a:srgbClr val="FF0066"/>
                </a:solidFill>
              </a:rPr>
              <a:t>characters</a:t>
            </a:r>
            <a:r>
              <a:rPr lang="en-US" dirty="0" smtClean="0"/>
              <a:t>, </a:t>
            </a:r>
            <a:r>
              <a:rPr lang="en-US" dirty="0" smtClean="0">
                <a:solidFill>
                  <a:srgbClr val="FF0066"/>
                </a:solidFill>
              </a:rPr>
              <a:t>words </a:t>
            </a:r>
            <a:r>
              <a:rPr lang="en-US" dirty="0" smtClean="0"/>
              <a:t>or something else, depending on the application</a:t>
            </a:r>
            <a:endParaRPr lang="en-US" dirty="0" smtClean="0"/>
          </a:p>
          <a:p>
            <a:pPr lvl="1"/>
            <a:r>
              <a:rPr lang="en-US" dirty="0" smtClean="0"/>
              <a:t>Assume tokens = characters for examples</a:t>
            </a:r>
            <a:endParaRPr lang="en-US" dirty="0" smtClean="0"/>
          </a:p>
          <a:p>
            <a:pPr lvl="8"/>
            <a:endParaRPr lang="en-US" dirty="0" smtClean="0">
              <a:solidFill>
                <a:srgbClr val="33CC33"/>
              </a:solidFill>
            </a:endParaRPr>
          </a:p>
          <a:p>
            <a:r>
              <a:rPr lang="en-US" b="1" dirty="0" smtClean="0">
                <a:solidFill>
                  <a:srgbClr val="0000FF"/>
                </a:solidFill>
              </a:rPr>
              <a:t>Example:</a:t>
            </a:r>
            <a:r>
              <a:rPr lang="en-US" dirty="0" smtClean="0">
                <a:solidFill>
                  <a:srgbClr val="0000FF"/>
                </a:solidFill>
              </a:rPr>
              <a:t> </a:t>
            </a:r>
            <a:r>
              <a:rPr lang="en-US" b="1" dirty="0" smtClean="0"/>
              <a:t>k=2</a:t>
            </a:r>
            <a:r>
              <a:rPr lang="en-US" dirty="0" smtClean="0"/>
              <a:t>; document </a:t>
            </a:r>
            <a:r>
              <a:rPr lang="en-US" b="1" dirty="0" smtClean="0"/>
              <a:t>D</a:t>
            </a:r>
            <a:r>
              <a:rPr lang="en-US" b="1" baseline="-25000" dirty="0" smtClean="0"/>
              <a:t>1 </a:t>
            </a:r>
            <a:r>
              <a:rPr lang="en-US" dirty="0" smtClean="0"/>
              <a:t>= </a:t>
            </a:r>
            <a:r>
              <a:rPr lang="en-US" dirty="0" err="1" smtClean="0">
                <a:latin typeface="Times New Roman" panose="02020603050405020304" pitchFamily="18" charset="0"/>
                <a:cs typeface="Times New Roman" panose="02020603050405020304" pitchFamily="18" charset="0"/>
              </a:rPr>
              <a:t>abcab</a:t>
            </a:r>
            <a:br>
              <a:rPr lang="en-US" dirty="0" smtClean="0"/>
            </a:br>
            <a:r>
              <a:rPr lang="en-US" dirty="0" smtClean="0"/>
              <a:t>Set of 2-shingles: </a:t>
            </a:r>
            <a:r>
              <a:rPr lang="en-US" b="1" dirty="0" smtClean="0"/>
              <a:t>S(D</a:t>
            </a:r>
            <a:r>
              <a:rPr lang="en-US" b="1" baseline="-25000" dirty="0" smtClean="0"/>
              <a:t>1</a:t>
            </a:r>
            <a:r>
              <a:rPr lang="en-US" b="1" dirty="0" smtClean="0"/>
              <a:t>) </a:t>
            </a:r>
            <a:r>
              <a:rPr lang="en-US" dirty="0" smtClean="0"/>
              <a:t>= {</a:t>
            </a:r>
            <a:r>
              <a:rPr lang="en-US" dirty="0" err="1" smtClean="0">
                <a:latin typeface="Times New Roman" panose="02020603050405020304" pitchFamily="18" charset="0"/>
                <a:cs typeface="Times New Roman" panose="02020603050405020304" pitchFamily="18" charset="0"/>
              </a:rPr>
              <a:t>ab</a:t>
            </a:r>
            <a:r>
              <a:rPr lang="en-US" dirty="0" smtClean="0"/>
              <a:t>, </a:t>
            </a:r>
            <a:r>
              <a:rPr lang="en-US" dirty="0" err="1" smtClean="0">
                <a:latin typeface="Times New Roman" panose="02020603050405020304" pitchFamily="18" charset="0"/>
                <a:cs typeface="Times New Roman" panose="02020603050405020304" pitchFamily="18" charset="0"/>
              </a:rPr>
              <a:t>bc</a:t>
            </a:r>
            <a:r>
              <a:rPr lang="en-US" dirty="0" smtClean="0"/>
              <a:t>, </a:t>
            </a:r>
            <a:r>
              <a:rPr lang="en-US" dirty="0" smtClean="0">
                <a:latin typeface="Times New Roman" panose="02020603050405020304" pitchFamily="18" charset="0"/>
                <a:cs typeface="Times New Roman" panose="02020603050405020304" pitchFamily="18" charset="0"/>
              </a:rPr>
              <a:t>ca</a:t>
            </a:r>
            <a:r>
              <a:rPr lang="en-US" dirty="0" smtClean="0"/>
              <a:t>}</a:t>
            </a:r>
            <a:endParaRPr lang="en-US" dirty="0" smtClean="0"/>
          </a:p>
          <a:p>
            <a:pPr lvl="1"/>
            <a:r>
              <a:rPr lang="en-US" b="1" dirty="0" smtClean="0">
                <a:solidFill>
                  <a:srgbClr val="008000"/>
                </a:solidFill>
              </a:rPr>
              <a:t>Option:</a:t>
            </a:r>
            <a:r>
              <a:rPr lang="en-US" dirty="0" smtClean="0"/>
              <a:t> Shingles as a bag (</a:t>
            </a:r>
            <a:r>
              <a:rPr lang="en-US" dirty="0" err="1" smtClean="0"/>
              <a:t>multiset</a:t>
            </a:r>
            <a:r>
              <a:rPr lang="en-US" dirty="0" smtClean="0"/>
              <a:t>), count </a:t>
            </a:r>
            <a:r>
              <a:rPr lang="en-US" dirty="0" err="1" smtClean="0">
                <a:latin typeface="Times New Roman" panose="02020603050405020304" pitchFamily="18" charset="0"/>
                <a:cs typeface="Times New Roman" panose="02020603050405020304" pitchFamily="18" charset="0"/>
              </a:rPr>
              <a:t>ab</a:t>
            </a:r>
            <a:r>
              <a:rPr lang="en-US" dirty="0" smtClean="0"/>
              <a:t> twice: </a:t>
            </a:r>
            <a:r>
              <a:rPr lang="en-US" b="1" dirty="0" smtClean="0"/>
              <a:t>S’(D</a:t>
            </a:r>
            <a:r>
              <a:rPr lang="en-US" b="1" baseline="-25000" dirty="0" smtClean="0"/>
              <a:t>1</a:t>
            </a:r>
            <a:r>
              <a:rPr lang="en-US" b="1" dirty="0" smtClean="0"/>
              <a:t>) = </a:t>
            </a:r>
            <a:r>
              <a:rPr lang="en-US" dirty="0" smtClean="0"/>
              <a:t>{</a:t>
            </a:r>
            <a:r>
              <a:rPr lang="en-US" dirty="0" err="1" smtClean="0">
                <a:latin typeface="Times New Roman" panose="02020603050405020304" pitchFamily="18" charset="0"/>
                <a:cs typeface="Times New Roman" panose="02020603050405020304" pitchFamily="18" charset="0"/>
              </a:rPr>
              <a:t>ab</a:t>
            </a:r>
            <a:r>
              <a:rPr lang="en-US" dirty="0"/>
              <a:t>, </a:t>
            </a:r>
            <a:r>
              <a:rPr lang="en-US" dirty="0" err="1">
                <a:latin typeface="Times New Roman" panose="02020603050405020304" pitchFamily="18" charset="0"/>
                <a:cs typeface="Times New Roman" panose="02020603050405020304" pitchFamily="18" charset="0"/>
              </a:rPr>
              <a:t>bc</a:t>
            </a:r>
            <a:r>
              <a:rPr lang="en-US" dirty="0"/>
              <a:t>, </a:t>
            </a:r>
            <a:r>
              <a:rPr lang="en-US" dirty="0" err="1" smtClean="0">
                <a:latin typeface="Times New Roman" panose="02020603050405020304" pitchFamily="18" charset="0"/>
                <a:cs typeface="Times New Roman" panose="02020603050405020304" pitchFamily="18" charset="0"/>
              </a:rPr>
              <a:t>ca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ab</a:t>
            </a:r>
            <a:r>
              <a:rPr lang="en-US" dirty="0" smtClean="0"/>
              <a:t>}</a:t>
            </a:r>
            <a:endParaRPr lang="en-US" dirty="0" smtClean="0"/>
          </a:p>
          <a:p>
            <a:endParaRPr lang="en-US" b="1" dirty="0">
              <a:solidFill>
                <a:schemeClr val="accent3"/>
              </a:solidFill>
            </a:endParaRPr>
          </a:p>
        </p:txBody>
      </p:sp>
      <p:sp>
        <p:nvSpPr>
          <p:cNvPr id="7" name="Footer Placeholder 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dirty="0"/>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9" name="Rectangle 2"/>
          <p:cNvSpPr>
            <a:spLocks noGrp="1" noChangeArrowheads="1"/>
          </p:cNvSpPr>
          <p:nvPr>
            <p:ph type="title"/>
          </p:nvPr>
        </p:nvSpPr>
        <p:spPr/>
        <p:txBody>
          <a:bodyPr/>
          <a:lstStyle/>
          <a:p>
            <a:r>
              <a:rPr lang="en-US" dirty="0" smtClean="0"/>
              <a:t>Compressing Shingles</a:t>
            </a:r>
            <a:endParaRPr lang="en-US" dirty="0" smtClean="0">
              <a:solidFill>
                <a:srgbClr val="FF9900"/>
              </a:solidFill>
            </a:endParaRPr>
          </a:p>
        </p:txBody>
      </p:sp>
      <p:sp>
        <p:nvSpPr>
          <p:cNvPr id="270340" name="Rectangle 3"/>
          <p:cNvSpPr>
            <a:spLocks noGrp="1" noChangeArrowheads="1"/>
          </p:cNvSpPr>
          <p:nvPr>
            <p:ph idx="1"/>
          </p:nvPr>
        </p:nvSpPr>
        <p:spPr/>
        <p:txBody>
          <a:bodyPr>
            <a:normAutofit/>
          </a:bodyPr>
          <a:lstStyle/>
          <a:p>
            <a:r>
              <a:rPr lang="en-US" dirty="0" smtClean="0"/>
              <a:t>To </a:t>
            </a:r>
            <a:r>
              <a:rPr lang="en-US" b="1" dirty="0" smtClean="0">
                <a:solidFill>
                  <a:srgbClr val="0000FF"/>
                </a:solidFill>
              </a:rPr>
              <a:t>compress long shingles</a:t>
            </a:r>
            <a:r>
              <a:rPr lang="en-US" dirty="0" smtClean="0"/>
              <a:t>, we can </a:t>
            </a:r>
            <a:r>
              <a:rPr lang="en-US" b="1" dirty="0" smtClean="0">
                <a:solidFill>
                  <a:srgbClr val="0000FF"/>
                </a:solidFill>
              </a:rPr>
              <a:t>hash</a:t>
            </a:r>
            <a:r>
              <a:rPr lang="en-US" dirty="0" smtClean="0">
                <a:solidFill>
                  <a:srgbClr val="0000FF"/>
                </a:solidFill>
              </a:rPr>
              <a:t> </a:t>
            </a:r>
            <a:r>
              <a:rPr lang="en-US" dirty="0" smtClean="0"/>
              <a:t>them to (say) 4 bytes</a:t>
            </a:r>
            <a:endParaRPr lang="en-US" dirty="0" smtClean="0"/>
          </a:p>
          <a:p>
            <a:r>
              <a:rPr lang="en-US" b="1" dirty="0" smtClean="0">
                <a:solidFill>
                  <a:srgbClr val="D60093"/>
                </a:solidFill>
              </a:rPr>
              <a:t>Represent a document by the set of hash values of its </a:t>
            </a:r>
            <a:r>
              <a:rPr lang="en-US" b="1" i="1" dirty="0" smtClean="0">
                <a:solidFill>
                  <a:srgbClr val="D60093"/>
                </a:solidFill>
              </a:rPr>
              <a:t>k</a:t>
            </a:r>
            <a:r>
              <a:rPr lang="en-US" b="1" dirty="0" smtClean="0">
                <a:solidFill>
                  <a:srgbClr val="D60093"/>
                </a:solidFill>
              </a:rPr>
              <a:t>-shingles</a:t>
            </a:r>
            <a:endParaRPr lang="en-US" b="1" dirty="0" smtClean="0">
              <a:solidFill>
                <a:srgbClr val="D60093"/>
              </a:solidFill>
            </a:endParaRPr>
          </a:p>
          <a:p>
            <a:pPr lvl="1"/>
            <a:r>
              <a:rPr lang="en-US" b="1" dirty="0" smtClean="0">
                <a:solidFill>
                  <a:srgbClr val="0000FF"/>
                </a:solidFill>
              </a:rPr>
              <a:t>Idea:</a:t>
            </a:r>
            <a:r>
              <a:rPr lang="en-US" dirty="0" smtClean="0"/>
              <a:t> Two documents could (rarely) appear to have shingles in common, when in fact only the hash-values were shared</a:t>
            </a:r>
            <a:endParaRPr lang="en-US" dirty="0" smtClean="0"/>
          </a:p>
          <a:p>
            <a:r>
              <a:rPr lang="en-US" b="1" dirty="0" smtClean="0">
                <a:solidFill>
                  <a:srgbClr val="008000"/>
                </a:solidFill>
              </a:rPr>
              <a:t>Example:</a:t>
            </a:r>
            <a:r>
              <a:rPr lang="en-US" dirty="0" smtClean="0">
                <a:solidFill>
                  <a:srgbClr val="008000"/>
                </a:solidFill>
              </a:rPr>
              <a:t> </a:t>
            </a:r>
            <a:r>
              <a:rPr lang="en-US" b="1" dirty="0"/>
              <a:t>k=2</a:t>
            </a:r>
            <a:r>
              <a:rPr lang="en-US" dirty="0"/>
              <a:t>; </a:t>
            </a:r>
            <a:r>
              <a:rPr lang="en-US" dirty="0" smtClean="0"/>
              <a:t>document </a:t>
            </a:r>
            <a:r>
              <a:rPr lang="en-US" b="1" dirty="0" smtClean="0"/>
              <a:t>D</a:t>
            </a:r>
            <a:r>
              <a:rPr lang="en-US" b="1" baseline="-25000" dirty="0" smtClean="0"/>
              <a:t>1</a:t>
            </a:r>
            <a:r>
              <a:rPr lang="en-US" dirty="0"/>
              <a:t>=</a:t>
            </a:r>
            <a:r>
              <a:rPr lang="en-US" b="1" dirty="0"/>
              <a:t> </a:t>
            </a:r>
            <a:r>
              <a:rPr lang="en-US" dirty="0" err="1">
                <a:latin typeface="Times New Roman" panose="02020603050405020304" pitchFamily="18" charset="0"/>
                <a:cs typeface="Times New Roman" panose="02020603050405020304" pitchFamily="18" charset="0"/>
              </a:rPr>
              <a:t>abcab</a:t>
            </a:r>
            <a:br>
              <a:rPr lang="en-US" dirty="0"/>
            </a:br>
            <a:r>
              <a:rPr lang="en-US" dirty="0"/>
              <a:t>Set of 2-shingles: </a:t>
            </a:r>
            <a:r>
              <a:rPr lang="en-US" b="1" dirty="0"/>
              <a:t>S(D</a:t>
            </a:r>
            <a:r>
              <a:rPr lang="en-US" b="1" baseline="-25000" dirty="0"/>
              <a:t>1</a:t>
            </a:r>
            <a:r>
              <a:rPr lang="en-US" b="1" dirty="0" smtClean="0"/>
              <a:t>) </a:t>
            </a:r>
            <a:r>
              <a:rPr lang="en-US" dirty="0" smtClean="0"/>
              <a:t>= {</a:t>
            </a:r>
            <a:r>
              <a:rPr lang="en-US" dirty="0" err="1">
                <a:latin typeface="Times New Roman" panose="02020603050405020304" pitchFamily="18" charset="0"/>
                <a:cs typeface="Times New Roman" panose="02020603050405020304" pitchFamily="18" charset="0"/>
              </a:rPr>
              <a:t>ab</a:t>
            </a:r>
            <a:r>
              <a:rPr lang="en-US" dirty="0"/>
              <a:t>, </a:t>
            </a:r>
            <a:r>
              <a:rPr lang="en-US" dirty="0" err="1">
                <a:latin typeface="Times New Roman" panose="02020603050405020304" pitchFamily="18" charset="0"/>
                <a:cs typeface="Times New Roman" panose="02020603050405020304" pitchFamily="18" charset="0"/>
              </a:rPr>
              <a:t>bc</a:t>
            </a:r>
            <a:r>
              <a:rPr lang="en-US" dirty="0"/>
              <a:t>, </a:t>
            </a:r>
            <a:r>
              <a:rPr lang="en-US" dirty="0" err="1">
                <a:latin typeface="Times New Roman" panose="02020603050405020304" pitchFamily="18" charset="0"/>
                <a:cs typeface="Times New Roman" panose="02020603050405020304" pitchFamily="18" charset="0"/>
              </a:rPr>
              <a:t>ca</a:t>
            </a:r>
            <a:r>
              <a:rPr lang="en-US" dirty="0" smtClean="0"/>
              <a:t>}</a:t>
            </a:r>
            <a:br>
              <a:rPr lang="en-US" dirty="0" smtClean="0"/>
            </a:br>
            <a:r>
              <a:rPr lang="en-US" dirty="0" smtClean="0"/>
              <a:t>Hash the singles: </a:t>
            </a:r>
            <a:r>
              <a:rPr lang="en-US" b="1" dirty="0" smtClean="0"/>
              <a:t>h(D</a:t>
            </a:r>
            <a:r>
              <a:rPr lang="en-US" b="1" baseline="-25000" dirty="0" smtClean="0"/>
              <a:t>1</a:t>
            </a:r>
            <a:r>
              <a:rPr lang="en-US" b="1" dirty="0" smtClean="0"/>
              <a:t>) </a:t>
            </a:r>
            <a:r>
              <a:rPr lang="en-US" dirty="0" smtClean="0"/>
              <a:t>= {</a:t>
            </a:r>
            <a:r>
              <a:rPr lang="en-US" dirty="0" smtClean="0">
                <a:latin typeface="Times New Roman" panose="02020603050405020304" pitchFamily="18" charset="0"/>
                <a:cs typeface="Times New Roman" panose="02020603050405020304" pitchFamily="18" charset="0"/>
              </a:rPr>
              <a:t>1</a:t>
            </a:r>
            <a:r>
              <a:rPr lang="en-US" dirty="0" smtClean="0"/>
              <a:t>, </a:t>
            </a:r>
            <a:r>
              <a:rPr lang="en-US" dirty="0" smtClean="0">
                <a:latin typeface="Times New Roman" panose="02020603050405020304" pitchFamily="18" charset="0"/>
                <a:cs typeface="Times New Roman" panose="02020603050405020304" pitchFamily="18" charset="0"/>
              </a:rPr>
              <a:t>5</a:t>
            </a:r>
            <a:r>
              <a:rPr lang="en-US" dirty="0" smtClean="0"/>
              <a:t>, </a:t>
            </a:r>
            <a:r>
              <a:rPr lang="en-US" dirty="0" smtClean="0">
                <a:latin typeface="Times New Roman" panose="02020603050405020304" pitchFamily="18" charset="0"/>
                <a:cs typeface="Times New Roman" panose="02020603050405020304" pitchFamily="18" charset="0"/>
              </a:rPr>
              <a:t>7</a:t>
            </a:r>
            <a:r>
              <a:rPr lang="en-US" dirty="0" smtClean="0"/>
              <a:t>}</a:t>
            </a:r>
            <a:endParaRPr lang="en-US" dirty="0" smtClean="0"/>
          </a:p>
        </p:txBody>
      </p:sp>
      <p:sp>
        <p:nvSpPr>
          <p:cNvPr id="7" name="Footer Placeholder 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itle 1"/>
          <p:cNvSpPr>
            <a:spLocks noGrp="1"/>
          </p:cNvSpPr>
          <p:nvPr>
            <p:ph type="title"/>
          </p:nvPr>
        </p:nvSpPr>
        <p:spPr/>
        <p:txBody>
          <a:bodyPr/>
          <a:lstStyle/>
          <a:p>
            <a:r>
              <a:rPr lang="en-US" dirty="0" smtClean="0"/>
              <a:t>Similarity Metric for Shingles</a:t>
            </a:r>
            <a:endParaRPr lang="en-US" dirty="0" smtClean="0"/>
          </a:p>
        </p:txBody>
      </p:sp>
      <p:sp>
        <p:nvSpPr>
          <p:cNvPr id="272387" name="Content Placeholder 2"/>
          <p:cNvSpPr>
            <a:spLocks noGrp="1"/>
          </p:cNvSpPr>
          <p:nvPr>
            <p:ph idx="1"/>
          </p:nvPr>
        </p:nvSpPr>
        <p:spPr/>
        <p:txBody>
          <a:bodyPr/>
          <a:lstStyle/>
          <a:p>
            <a:r>
              <a:rPr lang="en-US" b="1" dirty="0" smtClean="0">
                <a:solidFill>
                  <a:srgbClr val="0000FF"/>
                </a:solidFill>
              </a:rPr>
              <a:t>Document D</a:t>
            </a:r>
            <a:r>
              <a:rPr lang="en-US" b="1" baseline="-25000" dirty="0" smtClean="0">
                <a:solidFill>
                  <a:srgbClr val="0000FF"/>
                </a:solidFill>
              </a:rPr>
              <a:t>1 </a:t>
            </a:r>
            <a:r>
              <a:rPr lang="en-US" b="1" dirty="0" smtClean="0">
                <a:solidFill>
                  <a:srgbClr val="0000FF"/>
                </a:solidFill>
              </a:rPr>
              <a:t>is a set of its k-shingles C</a:t>
            </a:r>
            <a:r>
              <a:rPr lang="en-US" b="1" baseline="-25000" dirty="0" smtClean="0">
                <a:solidFill>
                  <a:srgbClr val="0000FF"/>
                </a:solidFill>
              </a:rPr>
              <a:t>1</a:t>
            </a:r>
            <a:r>
              <a:rPr lang="en-US" b="1" dirty="0" smtClean="0">
                <a:solidFill>
                  <a:srgbClr val="0000FF"/>
                </a:solidFill>
              </a:rPr>
              <a:t>=S(D</a:t>
            </a:r>
            <a:r>
              <a:rPr lang="en-US" b="1" baseline="-25000" dirty="0" smtClean="0">
                <a:solidFill>
                  <a:srgbClr val="0000FF"/>
                </a:solidFill>
              </a:rPr>
              <a:t>1</a:t>
            </a:r>
            <a:r>
              <a:rPr lang="en-US" b="1" dirty="0" smtClean="0">
                <a:solidFill>
                  <a:srgbClr val="0000FF"/>
                </a:solidFill>
              </a:rPr>
              <a:t>)</a:t>
            </a:r>
            <a:endParaRPr lang="en-US" b="1" dirty="0" smtClean="0">
              <a:solidFill>
                <a:srgbClr val="0000FF"/>
              </a:solidFill>
            </a:endParaRPr>
          </a:p>
          <a:p>
            <a:r>
              <a:rPr lang="en-US" dirty="0" smtClean="0"/>
              <a:t>Equivalently, each document is a </a:t>
            </a:r>
            <a:br>
              <a:rPr lang="en-US" dirty="0" smtClean="0"/>
            </a:br>
            <a:r>
              <a:rPr lang="en-US" dirty="0" smtClean="0"/>
              <a:t>0/1 vector in the space of </a:t>
            </a:r>
            <a:r>
              <a:rPr lang="en-US" i="1" dirty="0" smtClean="0"/>
              <a:t>k</a:t>
            </a:r>
            <a:r>
              <a:rPr lang="en-US" dirty="0" smtClean="0"/>
              <a:t>-shingles</a:t>
            </a:r>
            <a:endParaRPr lang="en-US" dirty="0" smtClean="0"/>
          </a:p>
          <a:p>
            <a:pPr lvl="1"/>
            <a:r>
              <a:rPr lang="en-US" dirty="0" smtClean="0"/>
              <a:t>Each unique shingle is a dimension</a:t>
            </a:r>
            <a:endParaRPr lang="en-US" dirty="0" smtClean="0"/>
          </a:p>
          <a:p>
            <a:pPr lvl="1"/>
            <a:r>
              <a:rPr lang="en-US" dirty="0" smtClean="0"/>
              <a:t>Vectors are very sparse</a:t>
            </a:r>
            <a:endParaRPr lang="en-US" dirty="0" smtClean="0"/>
          </a:p>
          <a:p>
            <a:r>
              <a:rPr lang="en-US" b="1" dirty="0" smtClean="0"/>
              <a:t>A natural similarity measure is the </a:t>
            </a:r>
            <a:br>
              <a:rPr lang="en-US" dirty="0" smtClean="0"/>
            </a:br>
            <a:r>
              <a:rPr lang="en-US" b="1" dirty="0" err="1" smtClean="0">
                <a:solidFill>
                  <a:srgbClr val="D60093"/>
                </a:solidFill>
              </a:rPr>
              <a:t>Jaccard</a:t>
            </a:r>
            <a:r>
              <a:rPr lang="en-US" b="1" dirty="0" smtClean="0">
                <a:solidFill>
                  <a:srgbClr val="D60093"/>
                </a:solidFill>
              </a:rPr>
              <a:t> similarity:</a:t>
            </a:r>
            <a:endParaRPr lang="en-US" b="1" dirty="0" smtClean="0">
              <a:solidFill>
                <a:srgbClr val="D60093"/>
              </a:solidFill>
            </a:endParaRPr>
          </a:p>
          <a:p>
            <a:pPr>
              <a:buNone/>
            </a:pPr>
            <a:r>
              <a:rPr lang="en-US" i="1" dirty="0" smtClean="0"/>
              <a:t>		</a:t>
            </a:r>
            <a:r>
              <a:rPr lang="en-US" i="1" dirty="0" err="1"/>
              <a:t>s</a:t>
            </a:r>
            <a:r>
              <a:rPr lang="en-US" i="1" dirty="0" err="1" smtClean="0"/>
              <a:t>im</a:t>
            </a:r>
            <a:r>
              <a:rPr lang="en-US" dirty="0" smtClean="0"/>
              <a:t>(D</a:t>
            </a:r>
            <a:r>
              <a:rPr lang="en-US" baseline="-25000" dirty="0" smtClean="0"/>
              <a:t>1</a:t>
            </a:r>
            <a:r>
              <a:rPr lang="en-US" dirty="0" smtClean="0"/>
              <a:t>, D</a:t>
            </a:r>
            <a:r>
              <a:rPr lang="en-US" baseline="-25000" dirty="0" smtClean="0"/>
              <a:t>2</a:t>
            </a:r>
            <a:r>
              <a:rPr lang="en-US" dirty="0" smtClean="0"/>
              <a:t>) = |C</a:t>
            </a:r>
            <a:r>
              <a:rPr lang="en-US" baseline="-25000" dirty="0" smtClean="0"/>
              <a:t>1</a:t>
            </a:r>
            <a:r>
              <a:rPr lang="en-US" dirty="0" smtClean="0">
                <a:sym typeface="Symbol" panose="05050102010706020507" pitchFamily="18" charset="2"/>
              </a:rPr>
              <a:t>C</a:t>
            </a:r>
            <a:r>
              <a:rPr lang="en-US" baseline="-25000" dirty="0" smtClean="0">
                <a:sym typeface="Symbol" panose="05050102010706020507" pitchFamily="18" charset="2"/>
              </a:rPr>
              <a:t>2</a:t>
            </a:r>
            <a:r>
              <a:rPr lang="en-US" dirty="0" smtClean="0">
                <a:sym typeface="Symbol" panose="05050102010706020507" pitchFamily="18" charset="2"/>
              </a:rPr>
              <a:t>|/|C</a:t>
            </a:r>
            <a:r>
              <a:rPr lang="en-US" baseline="-25000" dirty="0" smtClean="0">
                <a:sym typeface="Symbol" panose="05050102010706020507" pitchFamily="18" charset="2"/>
              </a:rPr>
              <a:t>1</a:t>
            </a:r>
            <a:r>
              <a:rPr lang="en-US" dirty="0" smtClean="0">
                <a:sym typeface="Symbol" panose="05050102010706020507" pitchFamily="18" charset="2"/>
              </a:rPr>
              <a:t>C</a:t>
            </a:r>
            <a:r>
              <a:rPr lang="en-US" baseline="-25000" dirty="0" smtClean="0">
                <a:sym typeface="Symbol" panose="05050102010706020507" pitchFamily="18" charset="2"/>
              </a:rPr>
              <a:t>2</a:t>
            </a:r>
            <a:r>
              <a:rPr lang="en-US" dirty="0" smtClean="0">
                <a:sym typeface="Symbol" panose="05050102010706020507" pitchFamily="18" charset="2"/>
              </a:rPr>
              <a:t>|</a:t>
            </a:r>
            <a:endParaRPr lang="en-US"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7" name="Oval 3"/>
          <p:cNvSpPr>
            <a:spLocks noChangeArrowheads="1"/>
          </p:cNvSpPr>
          <p:nvPr/>
        </p:nvSpPr>
        <p:spPr bwMode="auto">
          <a:xfrm>
            <a:off x="3733800" y="5600700"/>
            <a:ext cx="1981200" cy="1028700"/>
          </a:xfrm>
          <a:prstGeom prst="ellipse">
            <a:avLst/>
          </a:prstGeom>
          <a:noFill/>
          <a:ln w="9525">
            <a:solidFill>
              <a:schemeClr val="tx1"/>
            </a:solidFill>
            <a:round/>
          </a:ln>
          <a:effectLst/>
        </p:spPr>
        <p:txBody>
          <a:bodyPr wrap="none" anchor="ctr"/>
          <a:lstStyle/>
          <a:p>
            <a:endParaRPr lang="en-US"/>
          </a:p>
        </p:txBody>
      </p:sp>
      <p:sp>
        <p:nvSpPr>
          <p:cNvPr id="8" name="Oval 4"/>
          <p:cNvSpPr>
            <a:spLocks noChangeArrowheads="1"/>
          </p:cNvSpPr>
          <p:nvPr/>
        </p:nvSpPr>
        <p:spPr bwMode="auto">
          <a:xfrm>
            <a:off x="3048000" y="5600700"/>
            <a:ext cx="1981200" cy="1028700"/>
          </a:xfrm>
          <a:prstGeom prst="ellipse">
            <a:avLst/>
          </a:prstGeom>
          <a:noFill/>
          <a:ln w="9525">
            <a:solidFill>
              <a:schemeClr val="tx1"/>
            </a:solidFill>
            <a:round/>
          </a:ln>
          <a:effectLst/>
        </p:spPr>
        <p:txBody>
          <a:bodyPr wrap="none" anchor="ctr"/>
          <a:lstStyle/>
          <a:p>
            <a:endParaRPr lang="en-US"/>
          </a:p>
        </p:txBody>
      </p:sp>
      <p:sp>
        <p:nvSpPr>
          <p:cNvPr id="9" name="Oval 5"/>
          <p:cNvSpPr>
            <a:spLocks noChangeArrowheads="1"/>
          </p:cNvSpPr>
          <p:nvPr/>
        </p:nvSpPr>
        <p:spPr bwMode="auto">
          <a:xfrm>
            <a:off x="4191000" y="62484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0" name="Oval 6"/>
          <p:cNvSpPr>
            <a:spLocks noChangeArrowheads="1"/>
          </p:cNvSpPr>
          <p:nvPr/>
        </p:nvSpPr>
        <p:spPr bwMode="auto">
          <a:xfrm>
            <a:off x="3429000" y="60198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1" name="Oval 7"/>
          <p:cNvSpPr>
            <a:spLocks noChangeArrowheads="1"/>
          </p:cNvSpPr>
          <p:nvPr/>
        </p:nvSpPr>
        <p:spPr bwMode="auto">
          <a:xfrm>
            <a:off x="4038600" y="59436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2" name="Oval 8"/>
          <p:cNvSpPr>
            <a:spLocks noChangeArrowheads="1"/>
          </p:cNvSpPr>
          <p:nvPr/>
        </p:nvSpPr>
        <p:spPr bwMode="auto">
          <a:xfrm>
            <a:off x="4419600" y="58293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3" name="Oval 9"/>
          <p:cNvSpPr>
            <a:spLocks noChangeArrowheads="1"/>
          </p:cNvSpPr>
          <p:nvPr/>
        </p:nvSpPr>
        <p:spPr bwMode="auto">
          <a:xfrm>
            <a:off x="4495800" y="60960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4" name="Oval 10"/>
          <p:cNvSpPr>
            <a:spLocks noChangeArrowheads="1"/>
          </p:cNvSpPr>
          <p:nvPr/>
        </p:nvSpPr>
        <p:spPr bwMode="auto">
          <a:xfrm>
            <a:off x="5257800" y="58674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5" name="Oval 11"/>
          <p:cNvSpPr>
            <a:spLocks noChangeArrowheads="1"/>
          </p:cNvSpPr>
          <p:nvPr/>
        </p:nvSpPr>
        <p:spPr bwMode="auto">
          <a:xfrm>
            <a:off x="5257800" y="6248400"/>
            <a:ext cx="76200" cy="76200"/>
          </a:xfrm>
          <a:prstGeom prst="ellipse">
            <a:avLst/>
          </a:prstGeom>
          <a:solidFill>
            <a:srgbClr val="800080"/>
          </a:solidFill>
          <a:ln w="9525">
            <a:solidFill>
              <a:schemeClr val="tx1"/>
            </a:solidFill>
            <a:round/>
          </a:ln>
          <a:effectLst/>
        </p:spPr>
        <p:txBody>
          <a:bodyPr wrap="none" anchor="ctr"/>
          <a:lstStyle/>
          <a:p>
            <a:endParaRPr lang="en-US"/>
          </a:p>
        </p:txBody>
      </p:sp>
      <p:sp>
        <p:nvSpPr>
          <p:cNvPr id="16" name="Oval 12"/>
          <p:cNvSpPr>
            <a:spLocks noChangeArrowheads="1"/>
          </p:cNvSpPr>
          <p:nvPr/>
        </p:nvSpPr>
        <p:spPr bwMode="auto">
          <a:xfrm>
            <a:off x="3657600" y="6400800"/>
            <a:ext cx="76200" cy="76200"/>
          </a:xfrm>
          <a:prstGeom prst="ellipse">
            <a:avLst/>
          </a:prstGeom>
          <a:solidFill>
            <a:srgbClr val="800080"/>
          </a:solidFill>
          <a:ln w="9525">
            <a:solidFill>
              <a:schemeClr val="tx1"/>
            </a:solidFill>
            <a:round/>
          </a:ln>
          <a:effectLst/>
        </p:spPr>
        <p:txBody>
          <a:bodyPr wrap="none" anchor="ctr"/>
          <a:lstStyle/>
          <a:p>
            <a:endParaRPr lang="en-US"/>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5" name="Rectangle 2"/>
          <p:cNvSpPr>
            <a:spLocks noGrp="1" noChangeArrowheads="1"/>
          </p:cNvSpPr>
          <p:nvPr>
            <p:ph type="title"/>
          </p:nvPr>
        </p:nvSpPr>
        <p:spPr/>
        <p:txBody>
          <a:bodyPr/>
          <a:lstStyle/>
          <a:p>
            <a:r>
              <a:rPr lang="en-US" smtClean="0"/>
              <a:t>Working Assumption</a:t>
            </a:r>
            <a:endParaRPr lang="en-US" smtClean="0"/>
          </a:p>
        </p:txBody>
      </p:sp>
      <p:sp>
        <p:nvSpPr>
          <p:cNvPr id="269316" name="Rectangle 3"/>
          <p:cNvSpPr>
            <a:spLocks noGrp="1" noChangeArrowheads="1"/>
          </p:cNvSpPr>
          <p:nvPr>
            <p:ph idx="1"/>
          </p:nvPr>
        </p:nvSpPr>
        <p:spPr/>
        <p:txBody>
          <a:bodyPr/>
          <a:lstStyle/>
          <a:p>
            <a:r>
              <a:rPr lang="en-US" b="1" dirty="0" smtClean="0">
                <a:solidFill>
                  <a:srgbClr val="0000FF"/>
                </a:solidFill>
              </a:rPr>
              <a:t>Documents that have lots of shingles in common have similar text, even if the text appears in different order</a:t>
            </a:r>
            <a:endParaRPr lang="en-US" b="1" dirty="0" smtClean="0">
              <a:solidFill>
                <a:srgbClr val="0000FF"/>
              </a:solidFill>
            </a:endParaRPr>
          </a:p>
          <a:p>
            <a:pPr lvl="8"/>
            <a:endParaRPr lang="en-US" dirty="0" smtClean="0"/>
          </a:p>
          <a:p>
            <a:r>
              <a:rPr lang="en-US" b="1" dirty="0" smtClean="0">
                <a:solidFill>
                  <a:srgbClr val="008000"/>
                </a:solidFill>
              </a:rPr>
              <a:t>Caveat:</a:t>
            </a:r>
            <a:r>
              <a:rPr lang="en-US" dirty="0" smtClean="0"/>
              <a:t> You must pick </a:t>
            </a:r>
            <a:r>
              <a:rPr lang="en-US" b="1" i="1" dirty="0" smtClean="0"/>
              <a:t>k</a:t>
            </a:r>
            <a:r>
              <a:rPr lang="en-US" dirty="0" smtClean="0"/>
              <a:t> large enough, or most documents will have most shingles</a:t>
            </a:r>
            <a:endParaRPr lang="en-US" dirty="0" smtClean="0"/>
          </a:p>
          <a:p>
            <a:pPr lvl="1"/>
            <a:r>
              <a:rPr lang="en-US" b="1" i="1" dirty="0" smtClean="0"/>
              <a:t>k</a:t>
            </a:r>
            <a:r>
              <a:rPr lang="en-US" i="1" dirty="0" smtClean="0"/>
              <a:t> </a:t>
            </a:r>
            <a:r>
              <a:rPr lang="en-US" dirty="0" smtClean="0"/>
              <a:t>= 5 is OK for short documents</a:t>
            </a:r>
            <a:endParaRPr lang="en-US" dirty="0" smtClean="0"/>
          </a:p>
          <a:p>
            <a:pPr lvl="1"/>
            <a:r>
              <a:rPr lang="en-US" b="1" i="1" dirty="0" smtClean="0"/>
              <a:t>k</a:t>
            </a:r>
            <a:r>
              <a:rPr lang="en-US" dirty="0" smtClean="0"/>
              <a:t> = 10 is better for long documents</a:t>
            </a:r>
            <a:endParaRPr lang="en-US" dirty="0" smtClean="0"/>
          </a:p>
        </p:txBody>
      </p:sp>
      <p:sp>
        <p:nvSpPr>
          <p:cNvPr id="7" name="Footer Placeholder 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noChangeArrowheads="1"/>
          </p:cNvSpPr>
          <p:nvPr>
            <p:ph type="title"/>
          </p:nvPr>
        </p:nvSpPr>
        <p:spPr/>
        <p:txBody>
          <a:bodyPr/>
          <a:lstStyle/>
          <a:p>
            <a:r>
              <a:rPr lang="en-US" dirty="0" smtClean="0"/>
              <a:t>Motivation for </a:t>
            </a:r>
            <a:r>
              <a:rPr lang="en-US" dirty="0" err="1" smtClean="0"/>
              <a:t>Minhash</a:t>
            </a:r>
            <a:r>
              <a:rPr lang="en-US" dirty="0" smtClean="0"/>
              <a:t>/LSH</a:t>
            </a:r>
            <a:endParaRPr lang="en-US" dirty="0" smtClean="0"/>
          </a:p>
        </p:txBody>
      </p:sp>
      <mc:AlternateContent xmlns:mc="http://schemas.openxmlformats.org/markup-compatibility/2006">
        <mc:Choice xmlns:a14="http://schemas.microsoft.com/office/drawing/2010/main" Requires="a14">
          <p:sp>
            <p:nvSpPr>
              <p:cNvPr id="273411" name="Rectangle 3"/>
              <p:cNvSpPr>
                <a:spLocks noGrp="1" noChangeArrowheads="1"/>
              </p:cNvSpPr>
              <p:nvPr>
                <p:ph idx="1"/>
              </p:nvPr>
            </p:nvSpPr>
            <p:spPr>
              <a:xfrm>
                <a:off x="457200" y="1295400"/>
                <a:ext cx="8610600" cy="5257801"/>
              </a:xfrm>
            </p:spPr>
            <p:txBody>
              <a:bodyPr/>
              <a:lstStyle/>
              <a:p>
                <a:r>
                  <a:rPr lang="en-US" b="1" dirty="0" smtClean="0">
                    <a:solidFill>
                      <a:srgbClr val="0000FF"/>
                    </a:solidFill>
                  </a:rPr>
                  <a:t>Suppose we need to find near-duplicate documents among </a:t>
                </a:r>
                <a14:m>
                  <m:oMath xmlns:m="http://schemas.openxmlformats.org/officeDocument/2006/math">
                    <m:r>
                      <a:rPr lang="en-US" b="1" i="1" dirty="0" smtClean="0">
                        <a:solidFill>
                          <a:srgbClr val="0000FF"/>
                        </a:solidFill>
                        <a:latin typeface="Cambria Math" panose="02040503050406030204"/>
                      </a:rPr>
                      <m:t>𝑵</m:t>
                    </m:r>
                    <m:r>
                      <a:rPr lang="en-US" b="1" i="1" dirty="0" smtClean="0">
                        <a:solidFill>
                          <a:srgbClr val="0000FF"/>
                        </a:solidFill>
                        <a:latin typeface="Cambria Math" panose="02040503050406030204"/>
                      </a:rPr>
                      <m:t>=</m:t>
                    </m:r>
                    <m:r>
                      <a:rPr lang="en-US" b="1" i="1" dirty="0" smtClean="0">
                        <a:solidFill>
                          <a:srgbClr val="0000FF"/>
                        </a:solidFill>
                        <a:latin typeface="Cambria Math" panose="02040503050406030204"/>
                      </a:rPr>
                      <m:t>𝟏</m:t>
                    </m:r>
                  </m:oMath>
                </a14:m>
                <a:r>
                  <a:rPr lang="en-US" b="1" dirty="0" smtClean="0">
                    <a:solidFill>
                      <a:srgbClr val="0000FF"/>
                    </a:solidFill>
                  </a:rPr>
                  <a:t> million documents</a:t>
                </a:r>
                <a:endParaRPr lang="en-US" b="1" dirty="0" smtClean="0">
                  <a:solidFill>
                    <a:srgbClr val="0000FF"/>
                  </a:solidFill>
                </a:endParaRPr>
              </a:p>
              <a:p>
                <a:pPr lvl="8"/>
                <a:endParaRPr lang="en-US" dirty="0" smtClean="0">
                  <a:solidFill>
                    <a:srgbClr val="0000FF"/>
                  </a:solidFill>
                </a:endParaRPr>
              </a:p>
              <a:p>
                <a:r>
                  <a:rPr lang="en-US" dirty="0" smtClean="0"/>
                  <a:t>Naïvely, we would have to compute </a:t>
                </a:r>
                <a:r>
                  <a:rPr lang="en-US" b="1" dirty="0" smtClean="0">
                    <a:solidFill>
                      <a:srgbClr val="FF0066"/>
                    </a:solidFill>
                  </a:rPr>
                  <a:t>pairwise </a:t>
                </a:r>
                <a:br>
                  <a:rPr lang="en-US" b="1" dirty="0" smtClean="0">
                    <a:solidFill>
                      <a:srgbClr val="FF0066"/>
                    </a:solidFill>
                  </a:rPr>
                </a:br>
                <a:r>
                  <a:rPr lang="en-US" b="1" dirty="0" err="1" smtClean="0">
                    <a:solidFill>
                      <a:srgbClr val="FF0066"/>
                    </a:solidFill>
                  </a:rPr>
                  <a:t>Jaccard</a:t>
                </a:r>
                <a:r>
                  <a:rPr lang="en-US" b="1" dirty="0" smtClean="0">
                    <a:solidFill>
                      <a:srgbClr val="FF0066"/>
                    </a:solidFill>
                  </a:rPr>
                  <a:t> similarities </a:t>
                </a:r>
                <a:r>
                  <a:rPr lang="en-US" dirty="0" smtClean="0"/>
                  <a:t>for </a:t>
                </a:r>
                <a:r>
                  <a:rPr lang="en-US" b="1" dirty="0" smtClean="0"/>
                  <a:t>every pair of docs</a:t>
                </a:r>
                <a:endParaRPr lang="en-US" b="1" dirty="0" smtClean="0"/>
              </a:p>
              <a:p>
                <a:pPr lvl="1"/>
                <a14:m>
                  <m:oMath xmlns:m="http://schemas.openxmlformats.org/officeDocument/2006/math">
                    <m:r>
                      <a:rPr lang="en-US" b="1" i="1" dirty="0" smtClean="0">
                        <a:latin typeface="Cambria Math" panose="02040503050406030204"/>
                      </a:rPr>
                      <m:t>𝑵</m:t>
                    </m:r>
                    <m:r>
                      <a:rPr lang="en-US" b="1" i="1" dirty="0" smtClean="0">
                        <a:latin typeface="Cambria Math" panose="02040503050406030204"/>
                      </a:rPr>
                      <m:t>(</m:t>
                    </m:r>
                    <m:r>
                      <a:rPr lang="en-US" b="1" i="1" dirty="0" smtClean="0">
                        <a:latin typeface="Cambria Math" panose="02040503050406030204"/>
                      </a:rPr>
                      <m:t>𝑵</m:t>
                    </m:r>
                    <m:r>
                      <a:rPr lang="en-US" b="1" i="1" dirty="0" smtClean="0">
                        <a:latin typeface="Cambria Math" panose="02040503050406030204"/>
                      </a:rPr>
                      <m:t>−</m:t>
                    </m:r>
                    <m:r>
                      <a:rPr lang="en-US" b="1" i="1" dirty="0" smtClean="0">
                        <a:latin typeface="Cambria Math" panose="02040503050406030204"/>
                      </a:rPr>
                      <m:t>𝟏</m:t>
                    </m:r>
                    <m:r>
                      <a:rPr lang="en-US" b="1" i="1" dirty="0" smtClean="0">
                        <a:latin typeface="Cambria Math" panose="02040503050406030204"/>
                      </a:rPr>
                      <m:t>)/</m:t>
                    </m:r>
                    <m:r>
                      <a:rPr lang="en-US" b="1" i="1" dirty="0" smtClean="0">
                        <a:latin typeface="Cambria Math" panose="02040503050406030204"/>
                      </a:rPr>
                      <m:t>𝟐</m:t>
                    </m:r>
                  </m:oMath>
                </a14:m>
                <a:r>
                  <a:rPr lang="en-US" b="1" dirty="0" smtClean="0"/>
                  <a:t> </a:t>
                </a:r>
                <a:r>
                  <a:rPr lang="en-US" b="1" dirty="0" smtClean="0">
                    <a:cs typeface="Arial" panose="020B0604020202020204" pitchFamily="34" charset="0"/>
                  </a:rPr>
                  <a:t>≈ 5*10</a:t>
                </a:r>
                <a:r>
                  <a:rPr lang="en-US" b="1" baseline="30000" dirty="0" smtClean="0">
                    <a:cs typeface="Arial" panose="020B0604020202020204" pitchFamily="34" charset="0"/>
                  </a:rPr>
                  <a:t>11</a:t>
                </a:r>
                <a:r>
                  <a:rPr lang="en-US" b="1" dirty="0" smtClean="0">
                    <a:cs typeface="Arial" panose="020B0604020202020204" pitchFamily="34" charset="0"/>
                  </a:rPr>
                  <a:t> </a:t>
                </a:r>
                <a:r>
                  <a:rPr lang="en-US" dirty="0" smtClean="0">
                    <a:cs typeface="Arial" panose="020B0604020202020204" pitchFamily="34" charset="0"/>
                  </a:rPr>
                  <a:t>comparisons</a:t>
                </a:r>
                <a:endParaRPr lang="en-US" dirty="0" smtClean="0">
                  <a:cs typeface="Arial" panose="020B0604020202020204" pitchFamily="34" charset="0"/>
                </a:endParaRPr>
              </a:p>
              <a:p>
                <a:pPr lvl="1"/>
                <a:r>
                  <a:rPr lang="en-US" dirty="0" smtClean="0">
                    <a:cs typeface="Arial" panose="020B0604020202020204" pitchFamily="34" charset="0"/>
                  </a:rPr>
                  <a:t>At 10</a:t>
                </a:r>
                <a:r>
                  <a:rPr lang="en-US" baseline="30000" dirty="0" smtClean="0">
                    <a:cs typeface="Arial" panose="020B0604020202020204" pitchFamily="34" charset="0"/>
                  </a:rPr>
                  <a:t>5</a:t>
                </a:r>
                <a:r>
                  <a:rPr lang="en-US" dirty="0" smtClean="0">
                    <a:cs typeface="Arial" panose="020B0604020202020204" pitchFamily="34" charset="0"/>
                  </a:rPr>
                  <a:t> </a:t>
                </a:r>
                <a:r>
                  <a:rPr lang="en-US" dirty="0" err="1" smtClean="0">
                    <a:cs typeface="Arial" panose="020B0604020202020204" pitchFamily="34" charset="0"/>
                  </a:rPr>
                  <a:t>secs</a:t>
                </a:r>
                <a:r>
                  <a:rPr lang="en-US" dirty="0" smtClean="0">
                    <a:cs typeface="Arial" panose="020B0604020202020204" pitchFamily="34" charset="0"/>
                  </a:rPr>
                  <a:t>/day and 10</a:t>
                </a:r>
                <a:r>
                  <a:rPr lang="en-US" baseline="30000" dirty="0" smtClean="0">
                    <a:cs typeface="Arial" panose="020B0604020202020204" pitchFamily="34" charset="0"/>
                  </a:rPr>
                  <a:t>6</a:t>
                </a:r>
                <a:r>
                  <a:rPr lang="en-US" dirty="0" smtClean="0">
                    <a:cs typeface="Arial" panose="020B0604020202020204" pitchFamily="34" charset="0"/>
                  </a:rPr>
                  <a:t> comparisons/sec, </a:t>
                </a:r>
                <a:br>
                  <a:rPr lang="en-US" dirty="0" smtClean="0">
                    <a:cs typeface="Arial" panose="020B0604020202020204" pitchFamily="34" charset="0"/>
                  </a:rPr>
                </a:br>
                <a:r>
                  <a:rPr lang="en-US" dirty="0" smtClean="0">
                    <a:cs typeface="Arial" panose="020B0604020202020204" pitchFamily="34" charset="0"/>
                  </a:rPr>
                  <a:t>it would take </a:t>
                </a:r>
                <a:r>
                  <a:rPr lang="en-US" b="1" dirty="0" smtClean="0">
                    <a:cs typeface="Arial" panose="020B0604020202020204" pitchFamily="34" charset="0"/>
                  </a:rPr>
                  <a:t>5 days</a:t>
                </a:r>
                <a:endParaRPr lang="en-US" b="1" dirty="0" smtClean="0">
                  <a:cs typeface="Arial" panose="020B0604020202020204" pitchFamily="34" charset="0"/>
                </a:endParaRPr>
              </a:p>
              <a:p>
                <a:pPr lvl="8"/>
                <a:endParaRPr lang="en-US" dirty="0" smtClean="0">
                  <a:cs typeface="Arial" panose="020B0604020202020204" pitchFamily="34" charset="0"/>
                </a:endParaRPr>
              </a:p>
              <a:p>
                <a:r>
                  <a:rPr lang="en-US" dirty="0" smtClean="0">
                    <a:cs typeface="Arial" panose="020B0604020202020204" pitchFamily="34" charset="0"/>
                  </a:rPr>
                  <a:t>For </a:t>
                </a:r>
                <a14:m>
                  <m:oMath xmlns:m="http://schemas.openxmlformats.org/officeDocument/2006/math">
                    <m:r>
                      <a:rPr lang="en-US" b="1" i="1" dirty="0" smtClean="0">
                        <a:latin typeface="Cambria Math" panose="02040503050406030204"/>
                        <a:cs typeface="Arial" panose="020B0604020202020204" pitchFamily="34" charset="0"/>
                      </a:rPr>
                      <m:t>𝑵</m:t>
                    </m:r>
                    <m:r>
                      <a:rPr lang="en-US" b="1" i="1" dirty="0" smtClean="0">
                        <a:latin typeface="Cambria Math" panose="02040503050406030204"/>
                        <a:cs typeface="Arial" panose="020B0604020202020204" pitchFamily="34" charset="0"/>
                      </a:rPr>
                      <m:t> = </m:t>
                    </m:r>
                    <m:r>
                      <a:rPr lang="en-US" b="1" i="1" dirty="0" smtClean="0">
                        <a:latin typeface="Cambria Math" panose="02040503050406030204"/>
                        <a:cs typeface="Arial" panose="020B0604020202020204" pitchFamily="34" charset="0"/>
                      </a:rPr>
                      <m:t>𝟏𝟎</m:t>
                    </m:r>
                  </m:oMath>
                </a14:m>
                <a:r>
                  <a:rPr lang="en-US" dirty="0" smtClean="0">
                    <a:cs typeface="Arial" panose="020B0604020202020204" pitchFamily="34" charset="0"/>
                  </a:rPr>
                  <a:t> million, it takes more than a year…</a:t>
                </a:r>
                <a:endParaRPr lang="en-US" dirty="0" smtClean="0">
                  <a:cs typeface="Arial" panose="020B0604020202020204" pitchFamily="34" charset="0"/>
                </a:endParaRPr>
              </a:p>
            </p:txBody>
          </p:sp>
        </mc:Choice>
        <mc:Fallback>
          <p:sp>
            <p:nvSpPr>
              <p:cNvPr id="273411" name="Rectangle 3"/>
              <p:cNvSpPr>
                <a:spLocks noRot="1" noChangeAspect="1" noMove="1" noResize="1" noEditPoints="1" noAdjustHandles="1" noChangeArrowheads="1" noChangeShapeType="1" noTextEdit="1"/>
              </p:cNvSpPr>
              <p:nvPr>
                <p:ph idx="1"/>
              </p:nvPr>
            </p:nvSpPr>
            <p:spPr>
              <a:xfrm>
                <a:off x="457200" y="1295400"/>
                <a:ext cx="8610600" cy="5257801"/>
              </a:xfrm>
              <a:blipFill rotWithShape="1">
                <a:blip r:embed="rId1"/>
                <a:stretch>
                  <a:fillRect/>
                </a:stretch>
              </a:blipFill>
            </p:spPr>
            <p:txBody>
              <a:bodyPr/>
              <a:lstStyle/>
              <a:p>
                <a:r>
                  <a:rPr lang="zh-CN" altLang="en-US">
                    <a:noFill/>
                  </a:rPr>
                  <a:t> </a:t>
                </a:r>
              </a:p>
            </p:txBody>
          </p:sp>
        </mc:Fallback>
      </mc:AlternateContent>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br>
              <a:rPr lang="en-US" dirty="0" smtClean="0"/>
            </a:br>
            <a:r>
              <a:rPr lang="en-US" dirty="0" err="1" smtClean="0"/>
              <a:t>MinHashing</a:t>
            </a:r>
            <a:endParaRPr lang="en-US" dirty="0"/>
          </a:p>
        </p:txBody>
      </p:sp>
      <p:sp>
        <p:nvSpPr>
          <p:cNvPr id="2" name="Subtitle 1"/>
          <p:cNvSpPr>
            <a:spLocks noGrp="1"/>
          </p:cNvSpPr>
          <p:nvPr>
            <p:ph type="subTitle" idx="1"/>
          </p:nvPr>
        </p:nvSpPr>
        <p:spPr>
          <a:xfrm>
            <a:off x="685800" y="5282184"/>
            <a:ext cx="7772400" cy="1499616"/>
          </a:xfrm>
        </p:spPr>
        <p:txBody>
          <a:bodyPr anchor="t">
            <a:noAutofit/>
          </a:bodyPr>
          <a:lstStyle/>
          <a:p>
            <a:r>
              <a:rPr lang="en-US" sz="3200" b="1" dirty="0" smtClean="0"/>
              <a:t>Step 2:</a:t>
            </a:r>
            <a:r>
              <a:rPr lang="en-US" sz="3200" dirty="0" smtClean="0"/>
              <a:t> </a:t>
            </a:r>
            <a:r>
              <a:rPr lang="en-US" sz="3200" b="1" i="1" dirty="0" err="1">
                <a:solidFill>
                  <a:srgbClr val="FF0066"/>
                </a:solidFill>
              </a:rPr>
              <a:t>Minhashing</a:t>
            </a:r>
            <a:r>
              <a:rPr lang="en-US" sz="3200" b="1" i="1" dirty="0">
                <a:solidFill>
                  <a:srgbClr val="FF0066"/>
                </a:solidFill>
              </a:rPr>
              <a:t>:</a:t>
            </a:r>
            <a:r>
              <a:rPr lang="en-US" sz="3200" dirty="0"/>
              <a:t> Convert </a:t>
            </a:r>
            <a:r>
              <a:rPr lang="en-US" sz="3200" b="1" dirty="0"/>
              <a:t>large sets</a:t>
            </a:r>
            <a:r>
              <a:rPr lang="en-US" sz="3200" dirty="0"/>
              <a:t> to </a:t>
            </a:r>
            <a:r>
              <a:rPr lang="en-US" sz="3200" b="1" dirty="0"/>
              <a:t>short signatures</a:t>
            </a:r>
            <a:r>
              <a:rPr lang="en-US" sz="3200" dirty="0"/>
              <a:t>, while </a:t>
            </a:r>
            <a:r>
              <a:rPr lang="en-US" sz="3200" b="1" u="sng" dirty="0"/>
              <a:t>preserving similarity</a:t>
            </a:r>
            <a:endParaRPr lang="en-US" sz="3200" b="1" u="sng" dirty="0"/>
          </a:p>
          <a:p>
            <a:endParaRPr lang="en-US" sz="3200" dirty="0"/>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ln>
          <a:effectLst/>
        </p:spPr>
        <p:txBody>
          <a:bodyPr vert="eaVert" wrap="none" anchor="ctr"/>
          <a:lstStyle/>
          <a:p>
            <a:pPr algn="ctr"/>
            <a:r>
              <a:rPr lang="en-US" sz="1800"/>
              <a:t>Shingling</a:t>
            </a:r>
            <a:endParaRPr lang="en-US" sz="1800"/>
          </a:p>
        </p:txBody>
      </p:sp>
      <p:sp>
        <p:nvSpPr>
          <p:cNvPr id="6" name="Text Box 6"/>
          <p:cNvSpPr txBox="1">
            <a:spLocks noChangeArrowheads="1"/>
          </p:cNvSpPr>
          <p:nvPr/>
        </p:nvSpPr>
        <p:spPr bwMode="auto">
          <a:xfrm>
            <a:off x="152400" y="1033462"/>
            <a:ext cx="777875" cy="641350"/>
          </a:xfrm>
          <a:prstGeom prst="rect">
            <a:avLst/>
          </a:prstGeom>
          <a:noFill/>
          <a:ln w="9525">
            <a:noFill/>
            <a:miter lim="800000"/>
          </a:ln>
          <a:effectLst/>
        </p:spPr>
        <p:txBody>
          <a:bodyPr wrap="none">
            <a:spAutoFit/>
          </a:bodyPr>
          <a:lstStyle/>
          <a:p>
            <a:r>
              <a:rPr lang="en-US" sz="1800"/>
              <a:t>Docu-</a:t>
            </a:r>
            <a:endParaRPr lang="en-US" sz="1800"/>
          </a:p>
          <a:p>
            <a:r>
              <a:rPr lang="en-US" sz="1800"/>
              <a:t>ment</a:t>
            </a:r>
            <a:endParaRPr lang="en-US" sz="1800"/>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tailEnd type="triangle" w="med" len="med"/>
          </a:ln>
          <a:effectLst/>
        </p:spPr>
        <p:txBody>
          <a:bodyPr/>
          <a:lstStyle/>
          <a:p>
            <a:endParaRPr lang="en-US"/>
          </a:p>
        </p:txBody>
      </p:sp>
      <p:grpSp>
        <p:nvGrpSpPr>
          <p:cNvPr id="8" name="Group 19"/>
          <p:cNvGrpSpPr/>
          <p:nvPr/>
        </p:nvGrpSpPr>
        <p:grpSpPr bwMode="auto">
          <a:xfrm>
            <a:off x="2362201" y="1338262"/>
            <a:ext cx="1447801" cy="2578100"/>
            <a:chOff x="1488" y="1920"/>
            <a:chExt cx="912"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tailEnd type="triangle" w="med" len="med"/>
            </a:ln>
            <a:effectLst/>
          </p:spPr>
          <p:txBody>
            <a:bodyPr/>
            <a:lstStyle/>
            <a:p>
              <a:endParaRPr lang="en-US"/>
            </a:p>
          </p:txBody>
        </p:sp>
        <p:sp>
          <p:nvSpPr>
            <p:cNvPr id="10" name="Text Box 9"/>
            <p:cNvSpPr txBox="1">
              <a:spLocks noChangeArrowheads="1"/>
            </p:cNvSpPr>
            <p:nvPr/>
          </p:nvSpPr>
          <p:spPr bwMode="auto">
            <a:xfrm>
              <a:off x="1488" y="2448"/>
              <a:ext cx="912" cy="1096"/>
            </a:xfrm>
            <a:prstGeom prst="rect">
              <a:avLst/>
            </a:prstGeom>
            <a:noFill/>
            <a:ln w="9525">
              <a:noFill/>
              <a:miter lim="800000"/>
            </a:ln>
            <a:effectLst/>
          </p:spPr>
          <p:txBody>
            <a:bodyPr wrap="square">
              <a:spAutoFit/>
            </a:bodyPr>
            <a:lstStyle/>
            <a:p>
              <a:r>
                <a:rPr lang="en-US" sz="1800" dirty="0"/>
                <a:t>The set</a:t>
              </a:r>
              <a:endParaRPr lang="en-US" sz="1800" dirty="0"/>
            </a:p>
            <a:p>
              <a:r>
                <a:rPr lang="en-US" sz="1800" dirty="0"/>
                <a:t>of strings</a:t>
              </a:r>
              <a:endParaRPr lang="en-US" sz="1800" dirty="0"/>
            </a:p>
            <a:p>
              <a:r>
                <a:rPr lang="en-US" sz="1800" dirty="0"/>
                <a:t>of length </a:t>
              </a:r>
              <a:r>
                <a:rPr lang="en-US" sz="1800" i="1" dirty="0"/>
                <a:t>k</a:t>
              </a:r>
              <a:endParaRPr lang="en-US" sz="1800" i="1" dirty="0"/>
            </a:p>
            <a:p>
              <a:r>
                <a:rPr lang="en-US" sz="1800" dirty="0"/>
                <a:t>that appear</a:t>
              </a:r>
              <a:endParaRPr lang="en-US" sz="1800" dirty="0"/>
            </a:p>
            <a:p>
              <a:r>
                <a:rPr lang="en-US" sz="1800" dirty="0"/>
                <a:t>in the doc-</a:t>
              </a:r>
              <a:endParaRPr lang="en-US" sz="1800" dirty="0"/>
            </a:p>
            <a:p>
              <a:r>
                <a:rPr lang="en-US" sz="1800" dirty="0" err="1"/>
                <a:t>ument</a:t>
              </a:r>
              <a:endParaRPr lang="en-US" sz="1800" dirty="0"/>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tailEnd type="triangle" w="med" len="med"/>
            </a:ln>
            <a:effectLst/>
          </p:spPr>
          <p:txBody>
            <a:bodyPr/>
            <a:lstStyle/>
            <a:p>
              <a:endParaRPr lang="en-US"/>
            </a:p>
          </p:txBody>
        </p:sp>
      </p:grpSp>
      <p:grpSp>
        <p:nvGrpSpPr>
          <p:cNvPr id="12" name="Group 20"/>
          <p:cNvGrpSpPr/>
          <p:nvPr/>
        </p:nvGrpSpPr>
        <p:grpSpPr bwMode="auto">
          <a:xfrm>
            <a:off x="3581399" y="652462"/>
            <a:ext cx="2305050" cy="3556001"/>
            <a:chOff x="2256" y="1488"/>
            <a:chExt cx="1452" cy="2240"/>
          </a:xfrm>
        </p:grpSpPr>
        <p:sp>
          <p:nvSpPr>
            <p:cNvPr id="1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ln>
            <a:effectLst/>
          </p:spPr>
          <p:txBody>
            <a:bodyPr vert="eaVert" wrap="none" anchor="ctr"/>
            <a:lstStyle/>
            <a:p>
              <a:pPr algn="ctr"/>
              <a:r>
                <a:rPr lang="en-US" sz="1800" dirty="0" smtClean="0"/>
                <a:t>Min-Hash-</a:t>
              </a:r>
              <a:endParaRPr lang="en-US" sz="1800" dirty="0"/>
            </a:p>
            <a:p>
              <a:pPr algn="ctr"/>
              <a:r>
                <a:rPr lang="en-US" sz="1800" dirty="0" err="1"/>
                <a:t>ing</a:t>
              </a:r>
              <a:endParaRPr lang="en-US" sz="1800" dirty="0"/>
            </a:p>
          </p:txBody>
        </p:sp>
        <p:sp>
          <p:nvSpPr>
            <p:cNvPr id="14" name="Line 12"/>
            <p:cNvSpPr>
              <a:spLocks noChangeShapeType="1"/>
            </p:cNvSpPr>
            <p:nvPr/>
          </p:nvSpPr>
          <p:spPr bwMode="auto">
            <a:xfrm>
              <a:off x="2880" y="1920"/>
              <a:ext cx="720" cy="0"/>
            </a:xfrm>
            <a:prstGeom prst="line">
              <a:avLst/>
            </a:prstGeom>
            <a:noFill/>
            <a:ln w="9525">
              <a:solidFill>
                <a:schemeClr val="tx1"/>
              </a:solidFill>
              <a:round/>
              <a:tailEnd type="triangle" w="med" len="med"/>
            </a:ln>
            <a:effectLst/>
          </p:spPr>
          <p:txBody>
            <a:bodyPr/>
            <a:lstStyle/>
            <a:p>
              <a:endParaRPr lang="en-US"/>
            </a:p>
          </p:txBody>
        </p:sp>
        <p:sp>
          <p:nvSpPr>
            <p:cNvPr id="15" name="Text Box 14"/>
            <p:cNvSpPr txBox="1">
              <a:spLocks noChangeArrowheads="1"/>
            </p:cNvSpPr>
            <p:nvPr/>
          </p:nvSpPr>
          <p:spPr bwMode="auto">
            <a:xfrm>
              <a:off x="2784" y="2448"/>
              <a:ext cx="924" cy="1280"/>
            </a:xfrm>
            <a:prstGeom prst="rect">
              <a:avLst/>
            </a:prstGeom>
            <a:noFill/>
            <a:ln w="9525">
              <a:noFill/>
              <a:miter lim="800000"/>
            </a:ln>
            <a:effectLst/>
          </p:spPr>
          <p:txBody>
            <a:bodyPr wrap="none">
              <a:spAutoFit/>
            </a:bodyPr>
            <a:lstStyle/>
            <a:p>
              <a:r>
                <a:rPr lang="en-US" sz="1800" b="1" i="1" dirty="0" smtClean="0">
                  <a:solidFill>
                    <a:srgbClr val="FF0066"/>
                  </a:solidFill>
                </a:rPr>
                <a:t>Signatures:</a:t>
              </a:r>
              <a:endParaRPr lang="en-US" sz="1800" b="1" dirty="0"/>
            </a:p>
            <a:p>
              <a:r>
                <a:rPr lang="en-US" sz="1800" dirty="0"/>
                <a:t>short integer</a:t>
              </a:r>
              <a:endParaRPr lang="en-US" sz="1800" dirty="0"/>
            </a:p>
            <a:p>
              <a:r>
                <a:rPr lang="en-US" sz="1800" dirty="0"/>
                <a:t>vectors that</a:t>
              </a:r>
              <a:endParaRPr lang="en-US" sz="1800" dirty="0"/>
            </a:p>
            <a:p>
              <a:r>
                <a:rPr lang="en-US" sz="1800" dirty="0"/>
                <a:t>represent the</a:t>
              </a:r>
              <a:endParaRPr lang="en-US" sz="1800" dirty="0"/>
            </a:p>
            <a:p>
              <a:r>
                <a:rPr lang="en-US" sz="1800" dirty="0"/>
                <a:t>sets, and</a:t>
              </a:r>
              <a:endParaRPr lang="en-US" sz="1800" dirty="0"/>
            </a:p>
            <a:p>
              <a:r>
                <a:rPr lang="en-US" sz="1800" dirty="0"/>
                <a:t>reflect their</a:t>
              </a:r>
              <a:endParaRPr lang="en-US" sz="1800" dirty="0"/>
            </a:p>
            <a:p>
              <a:r>
                <a:rPr lang="en-US" sz="1800" dirty="0"/>
                <a:t>similarity</a:t>
              </a:r>
              <a:endParaRPr lang="en-US" sz="1800" dirty="0"/>
            </a:p>
          </p:txBody>
        </p:sp>
        <p:sp>
          <p:nvSpPr>
            <p:cNvPr id="16" name="Line 16"/>
            <p:cNvSpPr>
              <a:spLocks noChangeShapeType="1"/>
            </p:cNvSpPr>
            <p:nvPr/>
          </p:nvSpPr>
          <p:spPr bwMode="auto">
            <a:xfrm flipV="1">
              <a:off x="3216" y="1920"/>
              <a:ext cx="0" cy="480"/>
            </a:xfrm>
            <a:prstGeom prst="line">
              <a:avLst/>
            </a:prstGeom>
            <a:noFill/>
            <a:ln w="9525">
              <a:solidFill>
                <a:schemeClr val="tx1"/>
              </a:solidFill>
              <a:round/>
              <a:tailEnd type="triangle" w="med" len="med"/>
            </a:ln>
            <a:effectLst/>
          </p:spPr>
          <p:txBody>
            <a:bodyPr/>
            <a:lstStyle/>
            <a:p>
              <a:endParaRPr lang="en-US"/>
            </a:p>
          </p:txBody>
        </p:sp>
      </p:gr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title"/>
          </p:nvPr>
        </p:nvSpPr>
        <p:spPr/>
        <p:txBody>
          <a:bodyPr/>
          <a:lstStyle/>
          <a:p>
            <a:r>
              <a:rPr lang="en-US" dirty="0" smtClean="0"/>
              <a:t>Scene Completion Problem </a:t>
            </a:r>
            <a:endParaRPr lang="en-US" dirty="0" smtClean="0"/>
          </a:p>
        </p:txBody>
      </p:sp>
      <p:pic>
        <p:nvPicPr>
          <p:cNvPr id="136200" name="Picture 8" descr="teaser_input"/>
          <p:cNvPicPr>
            <a:picLocks noChangeAspect="1" noChangeArrowheads="1"/>
          </p:cNvPicPr>
          <p:nvPr/>
        </p:nvPicPr>
        <p:blipFill>
          <a:blip r:embed="rId1" cstate="print"/>
          <a:srcRect/>
          <a:stretch>
            <a:fillRect/>
          </a:stretch>
        </p:blipFill>
        <p:spPr bwMode="auto">
          <a:xfrm>
            <a:off x="1066800" y="1416050"/>
            <a:ext cx="2819400" cy="2133600"/>
          </a:xfrm>
          <a:prstGeom prst="rect">
            <a:avLst/>
          </a:prstGeom>
          <a:noFill/>
        </p:spPr>
      </p:pic>
      <p:pic>
        <p:nvPicPr>
          <p:cNvPr id="136201" name="Picture 9" descr="teaser_original"/>
          <p:cNvPicPr>
            <a:picLocks noChangeAspect="1" noChangeArrowheads="1"/>
          </p:cNvPicPr>
          <p:nvPr/>
        </p:nvPicPr>
        <p:blipFill>
          <a:blip r:embed="rId2" cstate="print"/>
          <a:srcRect/>
          <a:stretch>
            <a:fillRect/>
          </a:stretch>
        </p:blipFill>
        <p:spPr bwMode="auto">
          <a:xfrm>
            <a:off x="1066800" y="1416050"/>
            <a:ext cx="2819400" cy="2132013"/>
          </a:xfrm>
          <a:prstGeom prst="rect">
            <a:avLst/>
          </a:prstGeom>
          <a:noFill/>
        </p:spPr>
      </p:pic>
      <p:pic>
        <p:nvPicPr>
          <p:cNvPr id="136202" name="Picture 10" descr="mid_res_montage"/>
          <p:cNvPicPr>
            <a:picLocks noChangeAspect="1" noChangeArrowheads="1"/>
          </p:cNvPicPr>
          <p:nvPr/>
        </p:nvPicPr>
        <p:blipFill>
          <a:blip r:embed="rId3" cstate="print"/>
          <a:srcRect b="20023"/>
          <a:stretch>
            <a:fillRect/>
          </a:stretch>
        </p:blipFill>
        <p:spPr bwMode="auto">
          <a:xfrm>
            <a:off x="5334000" y="1371600"/>
            <a:ext cx="2514600" cy="2254250"/>
          </a:xfrm>
          <a:prstGeom prst="rect">
            <a:avLst/>
          </a:prstGeom>
          <a:noFill/>
        </p:spPr>
      </p:pic>
      <p:pic>
        <p:nvPicPr>
          <p:cNvPr id="136203" name="Picture 11" descr="IMG_0681_mask_output_011"/>
          <p:cNvPicPr>
            <a:picLocks noChangeAspect="1" noChangeArrowheads="1"/>
          </p:cNvPicPr>
          <p:nvPr/>
        </p:nvPicPr>
        <p:blipFill>
          <a:blip r:embed="rId4" cstate="print"/>
          <a:srcRect/>
          <a:stretch>
            <a:fillRect/>
          </a:stretch>
        </p:blipFill>
        <p:spPr bwMode="auto">
          <a:xfrm>
            <a:off x="1066800" y="4311650"/>
            <a:ext cx="2819400" cy="2114550"/>
          </a:xfrm>
          <a:prstGeom prst="rect">
            <a:avLst/>
          </a:prstGeom>
          <a:noFill/>
        </p:spPr>
      </p:pic>
      <p:pic>
        <p:nvPicPr>
          <p:cNvPr id="136204" name="Picture 12" descr="montage_6x7"/>
          <p:cNvPicPr>
            <a:picLocks noChangeAspect="1" noChangeArrowheads="1"/>
          </p:cNvPicPr>
          <p:nvPr/>
        </p:nvPicPr>
        <p:blipFill>
          <a:blip r:embed="rId5" cstate="print"/>
          <a:srcRect/>
          <a:stretch>
            <a:fillRect/>
          </a:stretch>
        </p:blipFill>
        <p:spPr bwMode="auto">
          <a:xfrm>
            <a:off x="5334000" y="4332288"/>
            <a:ext cx="2501900" cy="2189162"/>
          </a:xfrm>
          <a:prstGeom prst="rect">
            <a:avLst/>
          </a:prstGeom>
          <a:noFill/>
        </p:spPr>
      </p:pic>
      <p:sp>
        <p:nvSpPr>
          <p:cNvPr id="136205" name="AutoShape 13"/>
          <p:cNvSpPr>
            <a:spLocks noChangeArrowheads="1"/>
          </p:cNvSpPr>
          <p:nvPr/>
        </p:nvSpPr>
        <p:spPr bwMode="auto">
          <a:xfrm>
            <a:off x="4191000" y="2254250"/>
            <a:ext cx="685800" cy="228600"/>
          </a:xfrm>
          <a:prstGeom prst="rightArrow">
            <a:avLst>
              <a:gd name="adj1" fmla="val 50000"/>
              <a:gd name="adj2" fmla="val 75000"/>
            </a:avLst>
          </a:prstGeom>
          <a:solidFill>
            <a:schemeClr val="accent1"/>
          </a:solidFill>
          <a:ln w="9525">
            <a:solidFill>
              <a:schemeClr val="tx1"/>
            </a:solidFill>
            <a:miter lim="800000"/>
          </a:ln>
          <a:effectLst/>
        </p:spPr>
        <p:txBody>
          <a:bodyPr wrap="none" anchor="ctr"/>
          <a:lstStyle/>
          <a:p>
            <a:endParaRPr lang="en-US"/>
          </a:p>
        </p:txBody>
      </p:sp>
      <p:sp>
        <p:nvSpPr>
          <p:cNvPr id="136206" name="AutoShape 14"/>
          <p:cNvSpPr>
            <a:spLocks noChangeArrowheads="1"/>
          </p:cNvSpPr>
          <p:nvPr/>
        </p:nvSpPr>
        <p:spPr bwMode="auto">
          <a:xfrm>
            <a:off x="6477000" y="3702050"/>
            <a:ext cx="228600" cy="457200"/>
          </a:xfrm>
          <a:prstGeom prst="downArrow">
            <a:avLst>
              <a:gd name="adj1" fmla="val 50000"/>
              <a:gd name="adj2" fmla="val 50000"/>
            </a:avLst>
          </a:prstGeom>
          <a:solidFill>
            <a:schemeClr val="accent1"/>
          </a:solidFill>
          <a:ln w="9525">
            <a:solidFill>
              <a:schemeClr val="tx1"/>
            </a:solidFill>
            <a:miter lim="800000"/>
          </a:ln>
          <a:effectLst/>
        </p:spPr>
        <p:txBody>
          <a:bodyPr wrap="none" anchor="ctr"/>
          <a:lstStyle/>
          <a:p>
            <a:endParaRPr lang="en-US"/>
          </a:p>
        </p:txBody>
      </p:sp>
      <p:sp>
        <p:nvSpPr>
          <p:cNvPr id="136207" name="AutoShape 15"/>
          <p:cNvSpPr>
            <a:spLocks noChangeArrowheads="1"/>
          </p:cNvSpPr>
          <p:nvPr/>
        </p:nvSpPr>
        <p:spPr bwMode="auto">
          <a:xfrm>
            <a:off x="4267200" y="5073650"/>
            <a:ext cx="762000" cy="228600"/>
          </a:xfrm>
          <a:prstGeom prst="leftArrow">
            <a:avLst>
              <a:gd name="adj1" fmla="val 50000"/>
              <a:gd name="adj2" fmla="val 83333"/>
            </a:avLst>
          </a:prstGeom>
          <a:solidFill>
            <a:schemeClr val="accent1"/>
          </a:solidFill>
          <a:ln w="9525">
            <a:solidFill>
              <a:schemeClr val="tx1"/>
            </a:solidFill>
            <a:miter lim="800000"/>
          </a:ln>
          <a:effectLst/>
        </p:spPr>
        <p:txBody>
          <a:bodyPr wrap="none" anchor="ctr"/>
          <a:lstStyle/>
          <a:p>
            <a:endParaRPr lang="en-US"/>
          </a:p>
        </p:txBody>
      </p:sp>
      <p:sp>
        <p:nvSpPr>
          <p:cNvPr id="13" name="Slide Number Placeholder 12"/>
          <p:cNvSpPr>
            <a:spLocks noGrp="1"/>
          </p:cNvSpPr>
          <p:nvPr>
            <p:ph type="sldNum" sz="quarter" idx="12"/>
          </p:nvPr>
        </p:nvSpPr>
        <p:spPr/>
        <p:txBody>
          <a:bodyPr/>
          <a:lstStyle/>
          <a:p>
            <a:fld id="{19B12225-5612-419B-A8D5-4B8EEE4C217E}" type="slidenum">
              <a:rPr lang="en-US" smtClean="0"/>
            </a:fld>
            <a:endParaRPr lang="en-US"/>
          </a:p>
        </p:txBody>
      </p:sp>
      <p:sp>
        <p:nvSpPr>
          <p:cNvPr id="14" name="Footer Placeholder 13"/>
          <p:cNvSpPr>
            <a:spLocks noGrp="1"/>
          </p:cNvSpPr>
          <p:nvPr>
            <p:ph type="ftr" sz="quarter" idx="11"/>
          </p:nvPr>
        </p:nvSpPr>
        <p:spPr/>
        <p:txBody>
          <a:bodyPr/>
          <a:lstStyle/>
          <a:p>
            <a:r>
              <a:rPr lang="en-US" smtClean="0"/>
              <a:t>J. Leskovec, A. Rajaraman, J. Ullman: Mining of Massive Datasets, http://www.mmds.org</a:t>
            </a:r>
            <a:endParaRPr lang="en-US" dirty="0"/>
          </a:p>
        </p:txBody>
      </p:sp>
      <p:sp>
        <p:nvSpPr>
          <p:cNvPr id="15" name="Text Box 6"/>
          <p:cNvSpPr txBox="1">
            <a:spLocks noChangeArrowheads="1"/>
          </p:cNvSpPr>
          <p:nvPr/>
        </p:nvSpPr>
        <p:spPr bwMode="auto">
          <a:xfrm>
            <a:off x="5741017" y="0"/>
            <a:ext cx="3402983" cy="369332"/>
          </a:xfrm>
          <a:prstGeom prst="rect">
            <a:avLst/>
          </a:prstGeom>
          <a:noFill/>
          <a:ln w="9525">
            <a:noFill/>
            <a:miter lim="800000"/>
          </a:ln>
          <a:effectLst/>
        </p:spPr>
        <p:txBody>
          <a:bodyPr wrap="none">
            <a:spAutoFit/>
          </a:bodyPr>
          <a:lstStyle/>
          <a:p>
            <a:pPr algn="r"/>
            <a:r>
              <a:rPr lang="en-US" dirty="0" smtClean="0">
                <a:solidFill>
                  <a:schemeClr val="bg1"/>
                </a:solidFill>
              </a:rPr>
              <a:t>[Hays </a:t>
            </a:r>
            <a:r>
              <a:rPr lang="en-US" dirty="0">
                <a:solidFill>
                  <a:schemeClr val="bg1"/>
                </a:solidFill>
              </a:rPr>
              <a:t>and </a:t>
            </a:r>
            <a:r>
              <a:rPr lang="en-US" dirty="0" err="1">
                <a:solidFill>
                  <a:schemeClr val="bg1"/>
                </a:solidFill>
              </a:rPr>
              <a:t>Efros</a:t>
            </a:r>
            <a:r>
              <a:rPr lang="en-US" dirty="0">
                <a:solidFill>
                  <a:schemeClr val="bg1"/>
                </a:solidFill>
              </a:rPr>
              <a:t>, SIGGRAPH </a:t>
            </a:r>
            <a:r>
              <a:rPr lang="en-US" dirty="0" smtClean="0">
                <a:solidFill>
                  <a:schemeClr val="bg1"/>
                </a:solidFill>
              </a:rPr>
              <a:t>2007]</a:t>
            </a:r>
            <a:endParaRPr lang="en-US" dirty="0">
              <a:solidFill>
                <a:schemeClr val="bg1"/>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6201"/>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3620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136205"/>
                                        </p:tgtEl>
                                        <p:attrNameLst>
                                          <p:attrName>style.visibility</p:attrName>
                                        </p:attrNameLst>
                                      </p:cBhvr>
                                      <p:to>
                                        <p:strVal val="visible"/>
                                      </p:to>
                                    </p:set>
                                    <p:animEffect transition="in" filter="dissolve">
                                      <p:cBhvr>
                                        <p:cTn id="13" dur="500"/>
                                        <p:tgtEl>
                                          <p:spTgt spid="136205"/>
                                        </p:tgtEl>
                                      </p:cBhvr>
                                    </p:animEffect>
                                  </p:childTnLst>
                                </p:cTn>
                              </p:par>
                              <p:par>
                                <p:cTn id="14" presetID="9" presetClass="entr" presetSubtype="0" fill="hold" nodeType="withEffect">
                                  <p:stCondLst>
                                    <p:cond delay="0"/>
                                  </p:stCondLst>
                                  <p:childTnLst>
                                    <p:set>
                                      <p:cBhvr>
                                        <p:cTn id="15" dur="1" fill="hold">
                                          <p:stCondLst>
                                            <p:cond delay="0"/>
                                          </p:stCondLst>
                                        </p:cTn>
                                        <p:tgtEl>
                                          <p:spTgt spid="136202"/>
                                        </p:tgtEl>
                                        <p:attrNameLst>
                                          <p:attrName>style.visibility</p:attrName>
                                        </p:attrNameLst>
                                      </p:cBhvr>
                                      <p:to>
                                        <p:strVal val="visible"/>
                                      </p:to>
                                    </p:set>
                                    <p:animEffect transition="in" filter="dissolve">
                                      <p:cBhvr>
                                        <p:cTn id="16" dur="500"/>
                                        <p:tgtEl>
                                          <p:spTgt spid="136202"/>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36206"/>
                                        </p:tgtEl>
                                        <p:attrNameLst>
                                          <p:attrName>style.visibility</p:attrName>
                                        </p:attrNameLst>
                                      </p:cBhvr>
                                      <p:to>
                                        <p:strVal val="visible"/>
                                      </p:to>
                                    </p:set>
                                    <p:animEffect transition="in" filter="dissolve">
                                      <p:cBhvr>
                                        <p:cTn id="21" dur="500"/>
                                        <p:tgtEl>
                                          <p:spTgt spid="136206"/>
                                        </p:tgtEl>
                                      </p:cBhvr>
                                    </p:animEffect>
                                  </p:childTnLst>
                                </p:cTn>
                              </p:par>
                              <p:par>
                                <p:cTn id="22" presetID="9" presetClass="entr" presetSubtype="0" fill="hold" nodeType="withEffect">
                                  <p:stCondLst>
                                    <p:cond delay="0"/>
                                  </p:stCondLst>
                                  <p:childTnLst>
                                    <p:set>
                                      <p:cBhvr>
                                        <p:cTn id="23" dur="1" fill="hold">
                                          <p:stCondLst>
                                            <p:cond delay="0"/>
                                          </p:stCondLst>
                                        </p:cTn>
                                        <p:tgtEl>
                                          <p:spTgt spid="136204"/>
                                        </p:tgtEl>
                                        <p:attrNameLst>
                                          <p:attrName>style.visibility</p:attrName>
                                        </p:attrNameLst>
                                      </p:cBhvr>
                                      <p:to>
                                        <p:strVal val="visible"/>
                                      </p:to>
                                    </p:set>
                                    <p:animEffect transition="in" filter="dissolve">
                                      <p:cBhvr>
                                        <p:cTn id="24" dur="500"/>
                                        <p:tgtEl>
                                          <p:spTgt spid="136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36203"/>
                                        </p:tgtEl>
                                        <p:attrNameLst>
                                          <p:attrName>style.visibility</p:attrName>
                                        </p:attrNameLst>
                                      </p:cBhvr>
                                      <p:to>
                                        <p:strVal val="visible"/>
                                      </p:to>
                                    </p:set>
                                    <p:animEffect transition="in" filter="dissolve">
                                      <p:cBhvr>
                                        <p:cTn id="29" dur="500"/>
                                        <p:tgtEl>
                                          <p:spTgt spid="136203"/>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136207"/>
                                        </p:tgtEl>
                                        <p:attrNameLst>
                                          <p:attrName>style.visibility</p:attrName>
                                        </p:attrNameLst>
                                      </p:cBhvr>
                                      <p:to>
                                        <p:strVal val="visible"/>
                                      </p:to>
                                    </p:set>
                                    <p:animEffect transition="in" filter="dissolve">
                                      <p:cBhvr>
                                        <p:cTn id="32" dur="500"/>
                                        <p:tgtEl>
                                          <p:spTgt spid="136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205" grpId="0" animBg="1"/>
      <p:bldP spid="136206" grpId="0" animBg="1"/>
      <p:bldP spid="13620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Rectangle 2"/>
          <p:cNvSpPr>
            <a:spLocks noGrp="1" noChangeArrowheads="1"/>
          </p:cNvSpPr>
          <p:nvPr>
            <p:ph type="title"/>
          </p:nvPr>
        </p:nvSpPr>
        <p:spPr/>
        <p:txBody>
          <a:bodyPr/>
          <a:lstStyle/>
          <a:p>
            <a:r>
              <a:rPr lang="en-US" dirty="0" smtClean="0"/>
              <a:t>Encoding Sets as Bit Vectors</a:t>
            </a:r>
            <a:endParaRPr lang="en-US" dirty="0" smtClean="0"/>
          </a:p>
        </p:txBody>
      </p:sp>
      <p:sp>
        <p:nvSpPr>
          <p:cNvPr id="263171" name="Rectangle 3"/>
          <p:cNvSpPr>
            <a:spLocks noGrp="1" noChangeArrowheads="1"/>
          </p:cNvSpPr>
          <p:nvPr>
            <p:ph idx="1"/>
          </p:nvPr>
        </p:nvSpPr>
        <p:spPr>
          <a:xfrm>
            <a:off x="457200" y="1371600"/>
            <a:ext cx="8229600" cy="5181600"/>
          </a:xfrm>
        </p:spPr>
        <p:txBody>
          <a:bodyPr>
            <a:normAutofit/>
          </a:bodyPr>
          <a:lstStyle/>
          <a:p>
            <a:r>
              <a:rPr lang="en-US" sz="2800" dirty="0" smtClean="0">
                <a:solidFill>
                  <a:srgbClr val="0000FF"/>
                </a:solidFill>
              </a:rPr>
              <a:t>Many similarity problems can be </a:t>
            </a:r>
            <a:br>
              <a:rPr lang="en-US" sz="2800" dirty="0" smtClean="0">
                <a:solidFill>
                  <a:srgbClr val="0000FF"/>
                </a:solidFill>
              </a:rPr>
            </a:br>
            <a:r>
              <a:rPr lang="en-US" sz="2800" dirty="0" smtClean="0">
                <a:solidFill>
                  <a:srgbClr val="0000FF"/>
                </a:solidFill>
              </a:rPr>
              <a:t>formalized as </a:t>
            </a:r>
            <a:r>
              <a:rPr lang="en-US" sz="2800" b="1" dirty="0" smtClean="0">
                <a:solidFill>
                  <a:srgbClr val="0000FF"/>
                </a:solidFill>
              </a:rPr>
              <a:t>finding subsets that </a:t>
            </a:r>
            <a:br>
              <a:rPr lang="en-US" sz="2800" b="1" dirty="0" smtClean="0">
                <a:solidFill>
                  <a:srgbClr val="0000FF"/>
                </a:solidFill>
              </a:rPr>
            </a:br>
            <a:r>
              <a:rPr lang="en-US" sz="2800" b="1" dirty="0" smtClean="0">
                <a:solidFill>
                  <a:srgbClr val="0000FF"/>
                </a:solidFill>
              </a:rPr>
              <a:t>have significant intersection</a:t>
            </a:r>
            <a:endParaRPr lang="en-US" sz="2800" b="1" dirty="0" smtClean="0">
              <a:solidFill>
                <a:srgbClr val="0000FF"/>
              </a:solidFill>
            </a:endParaRPr>
          </a:p>
          <a:p>
            <a:r>
              <a:rPr lang="en-US" sz="2800" b="1" dirty="0" smtClean="0">
                <a:solidFill>
                  <a:srgbClr val="FF0066"/>
                </a:solidFill>
              </a:rPr>
              <a:t>Encode sets using 0/1 (bit, </a:t>
            </a:r>
            <a:r>
              <a:rPr lang="en-US" sz="2800" b="1" dirty="0" err="1" smtClean="0">
                <a:solidFill>
                  <a:srgbClr val="FF0066"/>
                </a:solidFill>
              </a:rPr>
              <a:t>boolean</a:t>
            </a:r>
            <a:r>
              <a:rPr lang="en-US" sz="2800" b="1" dirty="0" smtClean="0">
                <a:solidFill>
                  <a:srgbClr val="FF0066"/>
                </a:solidFill>
              </a:rPr>
              <a:t>) vectors </a:t>
            </a:r>
            <a:endParaRPr lang="en-US" sz="2800" b="1" dirty="0" smtClean="0">
              <a:solidFill>
                <a:srgbClr val="FF0066"/>
              </a:solidFill>
            </a:endParaRPr>
          </a:p>
          <a:p>
            <a:pPr lvl="1"/>
            <a:r>
              <a:rPr lang="en-US" sz="2400" dirty="0" smtClean="0"/>
              <a:t>One dimension per element in the universal set</a:t>
            </a:r>
            <a:endParaRPr lang="en-US" sz="2400" dirty="0" smtClean="0"/>
          </a:p>
          <a:p>
            <a:r>
              <a:rPr lang="en-US" sz="2800" dirty="0" smtClean="0"/>
              <a:t>Interpret </a:t>
            </a:r>
            <a:r>
              <a:rPr lang="en-US" sz="2800" dirty="0" smtClean="0">
                <a:solidFill>
                  <a:srgbClr val="FF0066"/>
                </a:solidFill>
              </a:rPr>
              <a:t>set intersection as bitwise </a:t>
            </a:r>
            <a:r>
              <a:rPr lang="en-US" sz="2800" b="1" dirty="0" smtClean="0">
                <a:solidFill>
                  <a:srgbClr val="FF0066"/>
                </a:solidFill>
              </a:rPr>
              <a:t>AND</a:t>
            </a:r>
            <a:r>
              <a:rPr lang="en-US" sz="2800" dirty="0" smtClean="0"/>
              <a:t>, and </a:t>
            </a:r>
            <a:br>
              <a:rPr lang="en-US" sz="2800" dirty="0" smtClean="0"/>
            </a:br>
            <a:r>
              <a:rPr lang="en-US" sz="2800" dirty="0" smtClean="0">
                <a:solidFill>
                  <a:srgbClr val="0000FF"/>
                </a:solidFill>
              </a:rPr>
              <a:t>set union as bitwise </a:t>
            </a:r>
            <a:r>
              <a:rPr lang="en-US" sz="2800" b="1" dirty="0" smtClean="0">
                <a:solidFill>
                  <a:srgbClr val="0000FF"/>
                </a:solidFill>
              </a:rPr>
              <a:t>OR</a:t>
            </a:r>
            <a:endParaRPr lang="en-US" sz="2800" b="1" dirty="0" smtClean="0">
              <a:solidFill>
                <a:srgbClr val="0000FF"/>
              </a:solidFill>
            </a:endParaRPr>
          </a:p>
          <a:p>
            <a:pPr lvl="8"/>
            <a:endParaRPr lang="en-US" sz="1400" dirty="0" smtClean="0"/>
          </a:p>
          <a:p>
            <a:r>
              <a:rPr lang="en-US" sz="2800" b="1" dirty="0" smtClean="0">
                <a:solidFill>
                  <a:srgbClr val="008000"/>
                </a:solidFill>
              </a:rPr>
              <a:t>Example:</a:t>
            </a:r>
            <a:r>
              <a:rPr lang="en-US" sz="2800" dirty="0" smtClean="0"/>
              <a:t> </a:t>
            </a:r>
            <a:r>
              <a:rPr lang="en-US" sz="2800" b="1" dirty="0" smtClean="0"/>
              <a:t>C</a:t>
            </a:r>
            <a:r>
              <a:rPr lang="en-US" sz="2800" b="1" baseline="-25000" dirty="0" smtClean="0"/>
              <a:t>1</a:t>
            </a:r>
            <a:r>
              <a:rPr lang="en-US" sz="2800" dirty="0" smtClean="0"/>
              <a:t> = 10111; </a:t>
            </a:r>
            <a:r>
              <a:rPr lang="en-US" sz="2800" b="1" dirty="0" smtClean="0"/>
              <a:t>C</a:t>
            </a:r>
            <a:r>
              <a:rPr lang="en-US" sz="2800" b="1" baseline="-25000" dirty="0" smtClean="0"/>
              <a:t>2</a:t>
            </a:r>
            <a:r>
              <a:rPr lang="en-US" sz="2800" dirty="0" smtClean="0"/>
              <a:t> = 10011</a:t>
            </a:r>
            <a:endParaRPr lang="en-US" sz="2800" dirty="0" smtClean="0"/>
          </a:p>
          <a:p>
            <a:pPr lvl="1"/>
            <a:r>
              <a:rPr lang="en-US" sz="2400" dirty="0" smtClean="0"/>
              <a:t>Size of intersection </a:t>
            </a:r>
            <a:r>
              <a:rPr lang="en-US" sz="2400" b="1" dirty="0" smtClean="0"/>
              <a:t>= 3</a:t>
            </a:r>
            <a:r>
              <a:rPr lang="en-US" sz="2400" dirty="0" smtClean="0"/>
              <a:t>; size of union </a:t>
            </a:r>
            <a:r>
              <a:rPr lang="en-US" sz="2400" b="1" dirty="0" smtClean="0"/>
              <a:t>= 4</a:t>
            </a:r>
            <a:r>
              <a:rPr lang="en-US" sz="2400" dirty="0" smtClean="0"/>
              <a:t>, </a:t>
            </a:r>
            <a:endParaRPr lang="en-US" sz="2400" dirty="0" smtClean="0"/>
          </a:p>
          <a:p>
            <a:pPr lvl="1"/>
            <a:r>
              <a:rPr lang="en-US" sz="2400" b="1" dirty="0" err="1" smtClean="0"/>
              <a:t>Jaccard</a:t>
            </a:r>
            <a:r>
              <a:rPr lang="en-US" sz="2400" b="1" dirty="0" smtClean="0"/>
              <a:t> similarity</a:t>
            </a:r>
            <a:r>
              <a:rPr lang="en-US" sz="2400" dirty="0" smtClean="0"/>
              <a:t> (not distance) </a:t>
            </a:r>
            <a:r>
              <a:rPr lang="en-US" sz="2400" b="1" dirty="0" smtClean="0"/>
              <a:t>= 3/4</a:t>
            </a:r>
            <a:endParaRPr lang="en-US" sz="2400" b="1" dirty="0" smtClean="0"/>
          </a:p>
          <a:p>
            <a:pPr lvl="1"/>
            <a:r>
              <a:rPr lang="en-US" sz="2400" b="1" dirty="0" smtClean="0"/>
              <a:t>Distance: d(C</a:t>
            </a:r>
            <a:r>
              <a:rPr lang="en-US" sz="2400" b="1" baseline="-25000" dirty="0" smtClean="0"/>
              <a:t>1</a:t>
            </a:r>
            <a:r>
              <a:rPr lang="en-US" sz="2400" b="1" dirty="0" smtClean="0"/>
              <a:t>,C</a:t>
            </a:r>
            <a:r>
              <a:rPr lang="en-US" sz="2400" b="1" baseline="-25000" dirty="0" smtClean="0"/>
              <a:t>2</a:t>
            </a:r>
            <a:r>
              <a:rPr lang="en-US" sz="2400" b="1" dirty="0" smtClean="0"/>
              <a:t>) = 1 – (</a:t>
            </a:r>
            <a:r>
              <a:rPr lang="en-US" sz="2400" b="1" dirty="0" err="1" smtClean="0"/>
              <a:t>Jaccard</a:t>
            </a:r>
            <a:r>
              <a:rPr lang="en-US" sz="2400" b="1" dirty="0" smtClean="0"/>
              <a:t> similarity) = 1/4</a:t>
            </a:r>
            <a:endParaRPr lang="en-US" sz="2400" b="1"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grpSp>
        <p:nvGrpSpPr>
          <p:cNvPr id="31" name="Group 30"/>
          <p:cNvGrpSpPr/>
          <p:nvPr/>
        </p:nvGrpSpPr>
        <p:grpSpPr>
          <a:xfrm>
            <a:off x="6781800" y="1295400"/>
            <a:ext cx="2286000" cy="990600"/>
            <a:chOff x="3124200" y="1371600"/>
            <a:chExt cx="2667000" cy="1600200"/>
          </a:xfrm>
        </p:grpSpPr>
        <p:sp>
          <p:nvSpPr>
            <p:cNvPr id="32" name="Oval 3"/>
            <p:cNvSpPr>
              <a:spLocks noChangeArrowheads="1"/>
            </p:cNvSpPr>
            <p:nvPr/>
          </p:nvSpPr>
          <p:spPr bwMode="auto">
            <a:xfrm>
              <a:off x="3810000" y="1371600"/>
              <a:ext cx="1981200" cy="1600200"/>
            </a:xfrm>
            <a:prstGeom prst="ellipse">
              <a:avLst/>
            </a:prstGeom>
            <a:noFill/>
            <a:ln w="9525">
              <a:solidFill>
                <a:schemeClr val="tx1"/>
              </a:solidFill>
              <a:round/>
            </a:ln>
            <a:effectLst/>
          </p:spPr>
          <p:txBody>
            <a:bodyPr wrap="none" anchor="ctr"/>
            <a:lstStyle/>
            <a:p>
              <a:endParaRPr lang="en-US"/>
            </a:p>
          </p:txBody>
        </p:sp>
        <p:sp>
          <p:nvSpPr>
            <p:cNvPr id="33" name="Oval 4"/>
            <p:cNvSpPr>
              <a:spLocks noChangeArrowheads="1"/>
            </p:cNvSpPr>
            <p:nvPr/>
          </p:nvSpPr>
          <p:spPr bwMode="auto">
            <a:xfrm>
              <a:off x="3124200" y="1371600"/>
              <a:ext cx="1981200" cy="1600200"/>
            </a:xfrm>
            <a:prstGeom prst="ellipse">
              <a:avLst/>
            </a:prstGeom>
            <a:noFill/>
            <a:ln w="9525">
              <a:solidFill>
                <a:schemeClr val="tx1"/>
              </a:solidFill>
              <a:round/>
            </a:ln>
            <a:effectLst/>
          </p:spPr>
          <p:txBody>
            <a:bodyPr wrap="none" anchor="ctr"/>
            <a:lstStyle/>
            <a:p>
              <a:endParaRPr lang="en-US"/>
            </a:p>
          </p:txBody>
        </p:sp>
        <p:sp>
          <p:nvSpPr>
            <p:cNvPr id="34" name="Oval 5"/>
            <p:cNvSpPr>
              <a:spLocks noChangeArrowheads="1"/>
            </p:cNvSpPr>
            <p:nvPr/>
          </p:nvSpPr>
          <p:spPr bwMode="auto">
            <a:xfrm>
              <a:off x="3505200" y="1839351"/>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35" name="Oval 6"/>
            <p:cNvSpPr>
              <a:spLocks noChangeArrowheads="1"/>
            </p:cNvSpPr>
            <p:nvPr/>
          </p:nvSpPr>
          <p:spPr bwMode="auto">
            <a:xfrm>
              <a:off x="3479800" y="2356338"/>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36" name="Oval 7"/>
            <p:cNvSpPr>
              <a:spLocks noChangeArrowheads="1"/>
            </p:cNvSpPr>
            <p:nvPr/>
          </p:nvSpPr>
          <p:spPr bwMode="auto">
            <a:xfrm>
              <a:off x="4173220" y="1987062"/>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37" name="Oval 8"/>
            <p:cNvSpPr>
              <a:spLocks noChangeArrowheads="1"/>
            </p:cNvSpPr>
            <p:nvPr/>
          </p:nvSpPr>
          <p:spPr bwMode="auto">
            <a:xfrm>
              <a:off x="4635500" y="2280138"/>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38" name="Oval 9"/>
            <p:cNvSpPr>
              <a:spLocks noChangeArrowheads="1"/>
            </p:cNvSpPr>
            <p:nvPr/>
          </p:nvSpPr>
          <p:spPr bwMode="auto">
            <a:xfrm>
              <a:off x="4546600" y="1670537"/>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39" name="Oval 10"/>
            <p:cNvSpPr>
              <a:spLocks noChangeArrowheads="1"/>
            </p:cNvSpPr>
            <p:nvPr/>
          </p:nvSpPr>
          <p:spPr bwMode="auto">
            <a:xfrm>
              <a:off x="5417820" y="2110154"/>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40" name="Oval 11"/>
            <p:cNvSpPr>
              <a:spLocks noChangeArrowheads="1"/>
            </p:cNvSpPr>
            <p:nvPr/>
          </p:nvSpPr>
          <p:spPr bwMode="auto">
            <a:xfrm>
              <a:off x="5257800" y="2479431"/>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41" name="Oval 12"/>
            <p:cNvSpPr>
              <a:spLocks noChangeArrowheads="1"/>
            </p:cNvSpPr>
            <p:nvPr/>
          </p:nvSpPr>
          <p:spPr bwMode="auto">
            <a:xfrm>
              <a:off x="5257800" y="1676399"/>
              <a:ext cx="106680" cy="147711"/>
            </a:xfrm>
            <a:prstGeom prst="ellipse">
              <a:avLst/>
            </a:prstGeom>
            <a:solidFill>
              <a:srgbClr val="800080"/>
            </a:solidFill>
            <a:ln w="9525">
              <a:solidFill>
                <a:schemeClr val="tx1"/>
              </a:solidFill>
              <a:round/>
            </a:ln>
            <a:effectLst/>
          </p:spPr>
          <p:txBody>
            <a:bodyPr wrap="none" anchor="ctr"/>
            <a:lstStyle/>
            <a:p>
              <a:endParaRPr lang="en-US"/>
            </a:p>
          </p:txBody>
        </p:sp>
      </p:gr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r>
              <a:rPr lang="en-US"/>
              <a:t>From Sets to Boolean Matrices</a:t>
            </a:r>
            <a:endParaRPr lang="en-US"/>
          </a:p>
        </p:txBody>
      </p:sp>
      <p:sp>
        <p:nvSpPr>
          <p:cNvPr id="59395" name="Rectangle 3"/>
          <p:cNvSpPr>
            <a:spLocks noGrp="1" noChangeArrowheads="1"/>
          </p:cNvSpPr>
          <p:nvPr>
            <p:ph idx="1"/>
          </p:nvPr>
        </p:nvSpPr>
        <p:spPr>
          <a:xfrm>
            <a:off x="457200" y="1295400"/>
            <a:ext cx="5943600" cy="5638800"/>
          </a:xfrm>
        </p:spPr>
        <p:txBody>
          <a:bodyPr>
            <a:normAutofit lnSpcReduction="10000"/>
          </a:bodyPr>
          <a:lstStyle/>
          <a:p>
            <a:r>
              <a:rPr lang="en-US" b="1" dirty="0">
                <a:solidFill>
                  <a:srgbClr val="008000"/>
                </a:solidFill>
              </a:rPr>
              <a:t>Rows</a:t>
            </a:r>
            <a:r>
              <a:rPr lang="en-US" dirty="0">
                <a:solidFill>
                  <a:srgbClr val="008000"/>
                </a:solidFill>
              </a:rPr>
              <a:t> </a:t>
            </a:r>
            <a:r>
              <a:rPr lang="en-US" dirty="0"/>
              <a:t>= </a:t>
            </a:r>
            <a:r>
              <a:rPr lang="en-US" dirty="0" smtClean="0"/>
              <a:t>elements (shingles)</a:t>
            </a:r>
            <a:endParaRPr lang="en-US" dirty="0"/>
          </a:p>
          <a:p>
            <a:r>
              <a:rPr lang="en-US" b="1" dirty="0">
                <a:solidFill>
                  <a:srgbClr val="008000"/>
                </a:solidFill>
              </a:rPr>
              <a:t>Columns</a:t>
            </a:r>
            <a:r>
              <a:rPr lang="en-US" dirty="0">
                <a:solidFill>
                  <a:srgbClr val="008000"/>
                </a:solidFill>
              </a:rPr>
              <a:t> </a:t>
            </a:r>
            <a:r>
              <a:rPr lang="en-US" dirty="0"/>
              <a:t>= </a:t>
            </a:r>
            <a:r>
              <a:rPr lang="en-US" dirty="0" smtClean="0"/>
              <a:t>sets (documents)</a:t>
            </a:r>
            <a:endParaRPr lang="en-US" dirty="0" smtClean="0"/>
          </a:p>
          <a:p>
            <a:pPr lvl="1"/>
            <a:r>
              <a:rPr lang="en-US" dirty="0" smtClean="0"/>
              <a:t>1 </a:t>
            </a:r>
            <a:r>
              <a:rPr lang="en-US" dirty="0"/>
              <a:t>in row </a:t>
            </a:r>
            <a:r>
              <a:rPr lang="en-US" b="1" i="1" dirty="0"/>
              <a:t>e</a:t>
            </a:r>
            <a:r>
              <a:rPr lang="en-US" dirty="0"/>
              <a:t> </a:t>
            </a:r>
            <a:r>
              <a:rPr lang="en-US" dirty="0" smtClean="0"/>
              <a:t>and </a:t>
            </a:r>
            <a:r>
              <a:rPr lang="en-US" dirty="0"/>
              <a:t>column </a:t>
            </a:r>
            <a:r>
              <a:rPr lang="en-US" b="1" i="1" dirty="0" smtClean="0"/>
              <a:t>s</a:t>
            </a:r>
            <a:r>
              <a:rPr lang="en-US" dirty="0" smtClean="0"/>
              <a:t> if </a:t>
            </a:r>
            <a:r>
              <a:rPr lang="en-US" dirty="0"/>
              <a:t>and only </a:t>
            </a:r>
            <a:r>
              <a:rPr lang="en-US" dirty="0" smtClean="0"/>
              <a:t>if </a:t>
            </a:r>
            <a:r>
              <a:rPr lang="en-US" b="1" i="1" dirty="0"/>
              <a:t>e</a:t>
            </a:r>
            <a:r>
              <a:rPr lang="en-US" dirty="0"/>
              <a:t> </a:t>
            </a:r>
            <a:r>
              <a:rPr lang="en-US" dirty="0" smtClean="0"/>
              <a:t>is </a:t>
            </a:r>
            <a:r>
              <a:rPr lang="en-US" dirty="0"/>
              <a:t>a member of </a:t>
            </a:r>
            <a:r>
              <a:rPr lang="en-US" b="1" i="1" dirty="0" smtClean="0"/>
              <a:t>s</a:t>
            </a:r>
            <a:endParaRPr lang="en-US" b="1" i="1" dirty="0" smtClean="0"/>
          </a:p>
          <a:p>
            <a:pPr lvl="1"/>
            <a:r>
              <a:rPr lang="en-US" dirty="0" smtClean="0"/>
              <a:t>Column </a:t>
            </a:r>
            <a:r>
              <a:rPr lang="en-US" dirty="0"/>
              <a:t>similarity is the </a:t>
            </a:r>
            <a:r>
              <a:rPr lang="en-US" dirty="0" err="1"/>
              <a:t>Jaccard</a:t>
            </a:r>
            <a:r>
              <a:rPr lang="en-US" dirty="0"/>
              <a:t> similarity of the </a:t>
            </a:r>
            <a:r>
              <a:rPr lang="en-US" dirty="0" smtClean="0"/>
              <a:t>corresponding sets (rows with value </a:t>
            </a:r>
            <a:r>
              <a:rPr lang="en-US" i="1" dirty="0" smtClean="0"/>
              <a:t>1)</a:t>
            </a:r>
            <a:endParaRPr lang="en-US" i="1" dirty="0" smtClean="0"/>
          </a:p>
          <a:p>
            <a:pPr lvl="1"/>
            <a:r>
              <a:rPr lang="en-US" b="1" dirty="0" smtClean="0">
                <a:solidFill>
                  <a:srgbClr val="FF0066"/>
                </a:solidFill>
              </a:rPr>
              <a:t>Typical </a:t>
            </a:r>
            <a:r>
              <a:rPr lang="en-US" b="1" dirty="0">
                <a:solidFill>
                  <a:srgbClr val="FF0066"/>
                </a:solidFill>
              </a:rPr>
              <a:t>matrix is </a:t>
            </a:r>
            <a:r>
              <a:rPr lang="en-US" b="1" dirty="0" smtClean="0">
                <a:solidFill>
                  <a:srgbClr val="FF0066"/>
                </a:solidFill>
              </a:rPr>
              <a:t>sparse!</a:t>
            </a:r>
            <a:endParaRPr lang="en-US" b="1" dirty="0" smtClean="0">
              <a:solidFill>
                <a:srgbClr val="FF0066"/>
              </a:solidFill>
            </a:endParaRPr>
          </a:p>
          <a:p>
            <a:r>
              <a:rPr lang="en-US" b="1" dirty="0">
                <a:solidFill>
                  <a:srgbClr val="0000FF"/>
                </a:solidFill>
              </a:rPr>
              <a:t>Each document is a column:</a:t>
            </a:r>
            <a:endParaRPr lang="en-US" b="1" dirty="0">
              <a:solidFill>
                <a:srgbClr val="0000FF"/>
              </a:solidFill>
            </a:endParaRPr>
          </a:p>
          <a:p>
            <a:pPr lvl="1"/>
            <a:r>
              <a:rPr lang="en-US" sz="2400" b="1" dirty="0">
                <a:solidFill>
                  <a:srgbClr val="008000"/>
                </a:solidFill>
              </a:rPr>
              <a:t>Example:</a:t>
            </a:r>
            <a:r>
              <a:rPr lang="en-US" sz="2400" dirty="0"/>
              <a:t> </a:t>
            </a:r>
            <a:r>
              <a:rPr lang="en-US" sz="2400" b="1" dirty="0" err="1" smtClean="0"/>
              <a:t>sim</a:t>
            </a:r>
            <a:r>
              <a:rPr lang="en-US" sz="2400" b="1" dirty="0" smtClean="0"/>
              <a:t>(C</a:t>
            </a:r>
            <a:r>
              <a:rPr lang="en-US" sz="2400" b="1" baseline="-25000" dirty="0" smtClean="0"/>
              <a:t>1</a:t>
            </a:r>
            <a:r>
              <a:rPr lang="en-US" sz="2400" b="1" dirty="0" smtClean="0"/>
              <a:t> ,C</a:t>
            </a:r>
            <a:r>
              <a:rPr lang="en-US" sz="2400" b="1" baseline="-25000" dirty="0" smtClean="0"/>
              <a:t>2</a:t>
            </a:r>
            <a:r>
              <a:rPr lang="en-US" sz="2400" b="1" dirty="0" smtClean="0"/>
              <a:t>) = ?</a:t>
            </a:r>
            <a:endParaRPr lang="en-US" sz="2400" b="1" dirty="0"/>
          </a:p>
          <a:p>
            <a:pPr lvl="2"/>
            <a:r>
              <a:rPr lang="en-US" sz="2000" dirty="0"/>
              <a:t>Size of intersection = </a:t>
            </a:r>
            <a:r>
              <a:rPr lang="en-US" sz="2000" dirty="0" smtClean="0"/>
              <a:t>3; </a:t>
            </a:r>
            <a:r>
              <a:rPr lang="en-US" sz="2000" dirty="0"/>
              <a:t>size of union = </a:t>
            </a:r>
            <a:r>
              <a:rPr lang="en-US" sz="2000" dirty="0" smtClean="0"/>
              <a:t>6, </a:t>
            </a:r>
            <a:br>
              <a:rPr lang="en-US" sz="2000" dirty="0"/>
            </a:br>
            <a:r>
              <a:rPr lang="en-US" sz="2000" dirty="0" err="1"/>
              <a:t>Jaccard</a:t>
            </a:r>
            <a:r>
              <a:rPr lang="en-US" sz="2000" dirty="0"/>
              <a:t> similarity (not distance) = </a:t>
            </a:r>
            <a:r>
              <a:rPr lang="en-US" sz="2000" dirty="0" smtClean="0"/>
              <a:t>3/6</a:t>
            </a:r>
            <a:endParaRPr lang="en-US" sz="2000" dirty="0"/>
          </a:p>
          <a:p>
            <a:pPr lvl="2"/>
            <a:r>
              <a:rPr lang="en-US" sz="2000" b="1" dirty="0"/>
              <a:t>d(C</a:t>
            </a:r>
            <a:r>
              <a:rPr lang="en-US" sz="2000" b="1" baseline="-25000" dirty="0"/>
              <a:t>1</a:t>
            </a:r>
            <a:r>
              <a:rPr lang="en-US" sz="2000" b="1" dirty="0"/>
              <a:t>,C</a:t>
            </a:r>
            <a:r>
              <a:rPr lang="en-US" sz="2000" b="1" baseline="-25000" dirty="0"/>
              <a:t>2</a:t>
            </a:r>
            <a:r>
              <a:rPr lang="en-US" sz="2000" b="1" dirty="0"/>
              <a:t>) = 1 – (</a:t>
            </a:r>
            <a:r>
              <a:rPr lang="en-US" sz="2000" b="1" dirty="0" err="1"/>
              <a:t>Jaccard</a:t>
            </a:r>
            <a:r>
              <a:rPr lang="en-US" sz="2000" b="1" dirty="0"/>
              <a:t> similarity) = </a:t>
            </a:r>
            <a:r>
              <a:rPr lang="en-US" sz="2000" b="1" dirty="0" smtClean="0"/>
              <a:t>3/6</a:t>
            </a:r>
            <a:endParaRPr lang="en-US" sz="2000" b="1" dirty="0"/>
          </a:p>
          <a:p>
            <a:endParaRPr lang="en-US" dirty="0"/>
          </a:p>
        </p:txBody>
      </p:sp>
      <p:sp>
        <p:nvSpPr>
          <p:cNvPr id="4" name="Slide Number Placeholder 5"/>
          <p:cNvSpPr>
            <a:spLocks noGrp="1"/>
          </p:cNvSpPr>
          <p:nvPr>
            <p:ph type="sldNum" sz="quarter" idx="12"/>
          </p:nvPr>
        </p:nvSpPr>
        <p:spPr/>
        <p:txBody>
          <a:bodyPr/>
          <a:lstStyle/>
          <a:p>
            <a:fld id="{BA9185DA-005C-4DB8-9484-C88A810E3590}" type="slidenum">
              <a:rPr lang="en-US"/>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grpSp>
        <p:nvGrpSpPr>
          <p:cNvPr id="18" name="Group 4"/>
          <p:cNvGrpSpPr/>
          <p:nvPr/>
        </p:nvGrpSpPr>
        <p:grpSpPr bwMode="auto">
          <a:xfrm>
            <a:off x="6645276" y="2514600"/>
            <a:ext cx="2362200" cy="3895725"/>
            <a:chOff x="1776" y="2205"/>
            <a:chExt cx="1584" cy="2598"/>
          </a:xfrm>
        </p:grpSpPr>
        <p:sp>
          <p:nvSpPr>
            <p:cNvPr id="19" name="Rectangle 5"/>
            <p:cNvSpPr>
              <a:spLocks noChangeArrowheads="1"/>
            </p:cNvSpPr>
            <p:nvPr/>
          </p:nvSpPr>
          <p:spPr bwMode="auto">
            <a:xfrm>
              <a:off x="2964" y="4428"/>
              <a:ext cx="396" cy="37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20" name="Rectangle 6"/>
            <p:cNvSpPr>
              <a:spLocks noChangeArrowheads="1"/>
            </p:cNvSpPr>
            <p:nvPr/>
          </p:nvSpPr>
          <p:spPr bwMode="auto">
            <a:xfrm>
              <a:off x="2568" y="4428"/>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21" name="Rectangle 7"/>
            <p:cNvSpPr>
              <a:spLocks noChangeArrowheads="1"/>
            </p:cNvSpPr>
            <p:nvPr/>
          </p:nvSpPr>
          <p:spPr bwMode="auto">
            <a:xfrm>
              <a:off x="2172" y="4428"/>
              <a:ext cx="396" cy="37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22" name="Rectangle 8"/>
            <p:cNvSpPr>
              <a:spLocks noChangeArrowheads="1"/>
            </p:cNvSpPr>
            <p:nvPr/>
          </p:nvSpPr>
          <p:spPr bwMode="auto">
            <a:xfrm>
              <a:off x="1776" y="4428"/>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23" name="Rectangle 9"/>
            <p:cNvSpPr>
              <a:spLocks noChangeArrowheads="1"/>
            </p:cNvSpPr>
            <p:nvPr/>
          </p:nvSpPr>
          <p:spPr bwMode="auto">
            <a:xfrm>
              <a:off x="2964" y="4054"/>
              <a:ext cx="396" cy="374"/>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24" name="Rectangle 10"/>
            <p:cNvSpPr>
              <a:spLocks noChangeArrowheads="1"/>
            </p:cNvSpPr>
            <p:nvPr/>
          </p:nvSpPr>
          <p:spPr bwMode="auto">
            <a:xfrm>
              <a:off x="2568" y="4054"/>
              <a:ext cx="396" cy="374"/>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25" name="Rectangle 11"/>
            <p:cNvSpPr>
              <a:spLocks noChangeArrowheads="1"/>
            </p:cNvSpPr>
            <p:nvPr/>
          </p:nvSpPr>
          <p:spPr bwMode="auto">
            <a:xfrm>
              <a:off x="2172" y="4054"/>
              <a:ext cx="396" cy="374"/>
            </a:xfrm>
            <a:prstGeom prst="rect">
              <a:avLst/>
            </a:prstGeom>
            <a:noFill/>
            <a:ln w="9525">
              <a:noFill/>
              <a:miter lim="800000"/>
            </a:ln>
            <a:effectLst/>
          </p:spPr>
          <p:txBody>
            <a:bodyPr/>
            <a:lstStyle/>
            <a:p>
              <a:pPr eaLnBrk="0" hangingPunct="0">
                <a:spcBef>
                  <a:spcPct val="20000"/>
                </a:spcBef>
              </a:pPr>
              <a:r>
                <a:rPr lang="en-US" sz="2800" dirty="0" smtClean="0"/>
                <a:t>1</a:t>
              </a:r>
              <a:endParaRPr lang="en-US" sz="2800" dirty="0"/>
            </a:p>
          </p:txBody>
        </p:sp>
        <p:sp>
          <p:nvSpPr>
            <p:cNvPr id="26" name="Rectangle 12"/>
            <p:cNvSpPr>
              <a:spLocks noChangeArrowheads="1"/>
            </p:cNvSpPr>
            <p:nvPr/>
          </p:nvSpPr>
          <p:spPr bwMode="auto">
            <a:xfrm>
              <a:off x="1776" y="4054"/>
              <a:ext cx="396" cy="374"/>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27" name="Rectangle 13"/>
            <p:cNvSpPr>
              <a:spLocks noChangeArrowheads="1"/>
            </p:cNvSpPr>
            <p:nvPr/>
          </p:nvSpPr>
          <p:spPr bwMode="auto">
            <a:xfrm>
              <a:off x="2964" y="3679"/>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28" name="Rectangle 14"/>
            <p:cNvSpPr>
              <a:spLocks noChangeArrowheads="1"/>
            </p:cNvSpPr>
            <p:nvPr/>
          </p:nvSpPr>
          <p:spPr bwMode="auto">
            <a:xfrm>
              <a:off x="2568" y="3679"/>
              <a:ext cx="396" cy="37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29" name="Rectangle 15"/>
            <p:cNvSpPr>
              <a:spLocks noChangeArrowheads="1"/>
            </p:cNvSpPr>
            <p:nvPr/>
          </p:nvSpPr>
          <p:spPr bwMode="auto">
            <a:xfrm>
              <a:off x="2172" y="3679"/>
              <a:ext cx="396" cy="375"/>
            </a:xfrm>
            <a:prstGeom prst="rect">
              <a:avLst/>
            </a:prstGeom>
            <a:noFill/>
            <a:ln w="9525">
              <a:noFill/>
              <a:miter lim="800000"/>
            </a:ln>
            <a:effectLst/>
          </p:spPr>
          <p:txBody>
            <a:bodyPr/>
            <a:lstStyle/>
            <a:p>
              <a:pPr eaLnBrk="0" hangingPunct="0">
                <a:spcBef>
                  <a:spcPct val="20000"/>
                </a:spcBef>
              </a:pPr>
              <a:r>
                <a:rPr lang="en-US" sz="2800" dirty="0" smtClean="0"/>
                <a:t>0</a:t>
              </a:r>
              <a:endParaRPr lang="en-US" sz="2800" dirty="0"/>
            </a:p>
          </p:txBody>
        </p:sp>
        <p:sp>
          <p:nvSpPr>
            <p:cNvPr id="30" name="Rectangle 16"/>
            <p:cNvSpPr>
              <a:spLocks noChangeArrowheads="1"/>
            </p:cNvSpPr>
            <p:nvPr/>
          </p:nvSpPr>
          <p:spPr bwMode="auto">
            <a:xfrm>
              <a:off x="1776" y="3679"/>
              <a:ext cx="396" cy="375"/>
            </a:xfrm>
            <a:prstGeom prst="rect">
              <a:avLst/>
            </a:prstGeom>
            <a:noFill/>
            <a:ln w="9525">
              <a:noFill/>
              <a:miter lim="800000"/>
            </a:ln>
            <a:effectLst/>
          </p:spPr>
          <p:txBody>
            <a:bodyPr/>
            <a:lstStyle/>
            <a:p>
              <a:pPr eaLnBrk="0" hangingPunct="0">
                <a:spcBef>
                  <a:spcPct val="20000"/>
                </a:spcBef>
              </a:pPr>
              <a:r>
                <a:rPr lang="en-US" sz="2800" dirty="0" smtClean="0"/>
                <a:t>1</a:t>
              </a:r>
              <a:endParaRPr lang="en-US" sz="2800" dirty="0"/>
            </a:p>
          </p:txBody>
        </p:sp>
        <p:sp>
          <p:nvSpPr>
            <p:cNvPr id="31" name="Rectangle 17"/>
            <p:cNvSpPr>
              <a:spLocks noChangeArrowheads="1"/>
            </p:cNvSpPr>
            <p:nvPr/>
          </p:nvSpPr>
          <p:spPr bwMode="auto">
            <a:xfrm>
              <a:off x="2964" y="3303"/>
              <a:ext cx="396" cy="376"/>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32" name="Rectangle 18"/>
            <p:cNvSpPr>
              <a:spLocks noChangeArrowheads="1"/>
            </p:cNvSpPr>
            <p:nvPr/>
          </p:nvSpPr>
          <p:spPr bwMode="auto">
            <a:xfrm>
              <a:off x="2568" y="3303"/>
              <a:ext cx="396" cy="376"/>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33" name="Rectangle 19"/>
            <p:cNvSpPr>
              <a:spLocks noChangeArrowheads="1"/>
            </p:cNvSpPr>
            <p:nvPr/>
          </p:nvSpPr>
          <p:spPr bwMode="auto">
            <a:xfrm>
              <a:off x="2172" y="3303"/>
              <a:ext cx="396" cy="376"/>
            </a:xfrm>
            <a:prstGeom prst="rect">
              <a:avLst/>
            </a:prstGeom>
            <a:noFill/>
            <a:ln w="9525">
              <a:noFill/>
              <a:miter lim="800000"/>
            </a:ln>
            <a:effectLst/>
          </p:spPr>
          <p:txBody>
            <a:bodyPr/>
            <a:lstStyle/>
            <a:p>
              <a:pPr eaLnBrk="0" hangingPunct="0">
                <a:spcBef>
                  <a:spcPct val="20000"/>
                </a:spcBef>
              </a:pPr>
              <a:r>
                <a:rPr lang="en-US" sz="2800" dirty="0"/>
                <a:t>0</a:t>
              </a:r>
              <a:endParaRPr lang="en-US" sz="2800" dirty="0"/>
            </a:p>
          </p:txBody>
        </p:sp>
        <p:sp>
          <p:nvSpPr>
            <p:cNvPr id="34" name="Rectangle 20"/>
            <p:cNvSpPr>
              <a:spLocks noChangeArrowheads="1"/>
            </p:cNvSpPr>
            <p:nvPr/>
          </p:nvSpPr>
          <p:spPr bwMode="auto">
            <a:xfrm>
              <a:off x="1776" y="3303"/>
              <a:ext cx="396" cy="376"/>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35" name="Rectangle 21"/>
            <p:cNvSpPr>
              <a:spLocks noChangeArrowheads="1"/>
            </p:cNvSpPr>
            <p:nvPr/>
          </p:nvSpPr>
          <p:spPr bwMode="auto">
            <a:xfrm>
              <a:off x="2964" y="2928"/>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36" name="Rectangle 22"/>
            <p:cNvSpPr>
              <a:spLocks noChangeArrowheads="1"/>
            </p:cNvSpPr>
            <p:nvPr/>
          </p:nvSpPr>
          <p:spPr bwMode="auto">
            <a:xfrm>
              <a:off x="2568" y="2928"/>
              <a:ext cx="396" cy="37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37" name="Rectangle 23"/>
            <p:cNvSpPr>
              <a:spLocks noChangeArrowheads="1"/>
            </p:cNvSpPr>
            <p:nvPr/>
          </p:nvSpPr>
          <p:spPr bwMode="auto">
            <a:xfrm>
              <a:off x="2172" y="2928"/>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38" name="Rectangle 24"/>
            <p:cNvSpPr>
              <a:spLocks noChangeArrowheads="1"/>
            </p:cNvSpPr>
            <p:nvPr/>
          </p:nvSpPr>
          <p:spPr bwMode="auto">
            <a:xfrm>
              <a:off x="1776" y="2928"/>
              <a:ext cx="396" cy="375"/>
            </a:xfrm>
            <a:prstGeom prst="rect">
              <a:avLst/>
            </a:prstGeom>
            <a:noFill/>
            <a:ln w="9525">
              <a:noFill/>
              <a:miter lim="800000"/>
            </a:ln>
            <a:effectLst/>
          </p:spPr>
          <p:txBody>
            <a:bodyPr/>
            <a:lstStyle/>
            <a:p>
              <a:pPr eaLnBrk="0" hangingPunct="0">
                <a:spcBef>
                  <a:spcPct val="20000"/>
                </a:spcBef>
              </a:pPr>
              <a:r>
                <a:rPr lang="en-US" sz="2800" dirty="0"/>
                <a:t>0</a:t>
              </a:r>
              <a:endParaRPr lang="en-US" sz="2800" dirty="0"/>
            </a:p>
          </p:txBody>
        </p:sp>
        <p:sp>
          <p:nvSpPr>
            <p:cNvPr id="39" name="Rectangle 25"/>
            <p:cNvSpPr>
              <a:spLocks noChangeArrowheads="1"/>
            </p:cNvSpPr>
            <p:nvPr/>
          </p:nvSpPr>
          <p:spPr bwMode="auto">
            <a:xfrm>
              <a:off x="2964" y="2583"/>
              <a:ext cx="396" cy="34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40" name="Rectangle 26"/>
            <p:cNvSpPr>
              <a:spLocks noChangeArrowheads="1"/>
            </p:cNvSpPr>
            <p:nvPr/>
          </p:nvSpPr>
          <p:spPr bwMode="auto">
            <a:xfrm>
              <a:off x="2568" y="2583"/>
              <a:ext cx="396" cy="34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41" name="Rectangle 27"/>
            <p:cNvSpPr>
              <a:spLocks noChangeArrowheads="1"/>
            </p:cNvSpPr>
            <p:nvPr/>
          </p:nvSpPr>
          <p:spPr bwMode="auto">
            <a:xfrm>
              <a:off x="2172" y="2583"/>
              <a:ext cx="396" cy="345"/>
            </a:xfrm>
            <a:prstGeom prst="rect">
              <a:avLst/>
            </a:prstGeom>
            <a:noFill/>
            <a:ln w="9525">
              <a:noFill/>
              <a:miter lim="800000"/>
            </a:ln>
            <a:effectLst/>
          </p:spPr>
          <p:txBody>
            <a:bodyPr/>
            <a:lstStyle/>
            <a:p>
              <a:pPr eaLnBrk="0" hangingPunct="0">
                <a:spcBef>
                  <a:spcPct val="20000"/>
                </a:spcBef>
              </a:pPr>
              <a:r>
                <a:rPr lang="en-US" sz="2800" dirty="0" smtClean="0"/>
                <a:t>1</a:t>
              </a:r>
              <a:endParaRPr lang="en-US" sz="2800" dirty="0"/>
            </a:p>
          </p:txBody>
        </p:sp>
        <p:sp>
          <p:nvSpPr>
            <p:cNvPr id="42" name="Rectangle 28"/>
            <p:cNvSpPr>
              <a:spLocks noChangeArrowheads="1"/>
            </p:cNvSpPr>
            <p:nvPr/>
          </p:nvSpPr>
          <p:spPr bwMode="auto">
            <a:xfrm>
              <a:off x="1776" y="2583"/>
              <a:ext cx="396" cy="34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43" name="Rectangle 29"/>
            <p:cNvSpPr>
              <a:spLocks noChangeArrowheads="1"/>
            </p:cNvSpPr>
            <p:nvPr/>
          </p:nvSpPr>
          <p:spPr bwMode="auto">
            <a:xfrm>
              <a:off x="2964" y="2208"/>
              <a:ext cx="396" cy="375"/>
            </a:xfrm>
            <a:prstGeom prst="rect">
              <a:avLst/>
            </a:prstGeom>
            <a:noFill/>
            <a:ln w="9525">
              <a:noFill/>
              <a:miter lim="800000"/>
            </a:ln>
            <a:effectLst/>
          </p:spPr>
          <p:txBody>
            <a:bodyPr/>
            <a:lstStyle/>
            <a:p>
              <a:pPr eaLnBrk="0" hangingPunct="0">
                <a:spcBef>
                  <a:spcPct val="20000"/>
                </a:spcBef>
              </a:pPr>
              <a:r>
                <a:rPr lang="en-US" sz="2800"/>
                <a:t>0</a:t>
              </a:r>
              <a:endParaRPr lang="en-US" sz="2800"/>
            </a:p>
          </p:txBody>
        </p:sp>
        <p:sp>
          <p:nvSpPr>
            <p:cNvPr id="44" name="Rectangle 30"/>
            <p:cNvSpPr>
              <a:spLocks noChangeArrowheads="1"/>
            </p:cNvSpPr>
            <p:nvPr/>
          </p:nvSpPr>
          <p:spPr bwMode="auto">
            <a:xfrm>
              <a:off x="2568" y="2208"/>
              <a:ext cx="396" cy="375"/>
            </a:xfrm>
            <a:prstGeom prst="rect">
              <a:avLst/>
            </a:prstGeom>
            <a:noFill/>
            <a:ln w="9525">
              <a:noFill/>
              <a:miter lim="800000"/>
            </a:ln>
            <a:effectLst/>
          </p:spPr>
          <p:txBody>
            <a:bodyPr/>
            <a:lstStyle/>
            <a:p>
              <a:pPr eaLnBrk="0" hangingPunct="0">
                <a:spcBef>
                  <a:spcPct val="20000"/>
                </a:spcBef>
              </a:pPr>
              <a:r>
                <a:rPr lang="en-US" sz="2800"/>
                <a:t>1</a:t>
              </a:r>
              <a:endParaRPr lang="en-US" sz="2800"/>
            </a:p>
          </p:txBody>
        </p:sp>
        <p:sp>
          <p:nvSpPr>
            <p:cNvPr id="45" name="Rectangle 31"/>
            <p:cNvSpPr>
              <a:spLocks noChangeArrowheads="1"/>
            </p:cNvSpPr>
            <p:nvPr/>
          </p:nvSpPr>
          <p:spPr bwMode="auto">
            <a:xfrm>
              <a:off x="2172" y="2208"/>
              <a:ext cx="396" cy="375"/>
            </a:xfrm>
            <a:prstGeom prst="rect">
              <a:avLst/>
            </a:prstGeom>
            <a:noFill/>
            <a:ln w="9525">
              <a:noFill/>
              <a:miter lim="800000"/>
            </a:ln>
            <a:effectLst/>
          </p:spPr>
          <p:txBody>
            <a:bodyPr/>
            <a:lstStyle/>
            <a:p>
              <a:pPr eaLnBrk="0" hangingPunct="0">
                <a:spcBef>
                  <a:spcPct val="20000"/>
                </a:spcBef>
              </a:pPr>
              <a:r>
                <a:rPr lang="en-US" sz="2800" dirty="0"/>
                <a:t>1</a:t>
              </a:r>
              <a:endParaRPr lang="en-US" sz="2800" dirty="0"/>
            </a:p>
          </p:txBody>
        </p:sp>
        <p:sp>
          <p:nvSpPr>
            <p:cNvPr id="46" name="Rectangle 32"/>
            <p:cNvSpPr>
              <a:spLocks noChangeArrowheads="1"/>
            </p:cNvSpPr>
            <p:nvPr/>
          </p:nvSpPr>
          <p:spPr bwMode="auto">
            <a:xfrm>
              <a:off x="1776" y="2208"/>
              <a:ext cx="396" cy="375"/>
            </a:xfrm>
            <a:prstGeom prst="rect">
              <a:avLst/>
            </a:prstGeom>
            <a:noFill/>
            <a:ln w="9525">
              <a:noFill/>
              <a:miter lim="800000"/>
            </a:ln>
            <a:effectLst/>
          </p:spPr>
          <p:txBody>
            <a:bodyPr/>
            <a:lstStyle/>
            <a:p>
              <a:pPr eaLnBrk="0" hangingPunct="0">
                <a:spcBef>
                  <a:spcPct val="20000"/>
                </a:spcBef>
              </a:pPr>
              <a:r>
                <a:rPr lang="en-US" sz="2800"/>
                <a:t>1 </a:t>
              </a:r>
              <a:endParaRPr lang="en-US" sz="2800"/>
            </a:p>
          </p:txBody>
        </p:sp>
        <p:sp>
          <p:nvSpPr>
            <p:cNvPr id="47" name="Line 33"/>
            <p:cNvSpPr>
              <a:spLocks noChangeShapeType="1"/>
            </p:cNvSpPr>
            <p:nvPr/>
          </p:nvSpPr>
          <p:spPr bwMode="auto">
            <a:xfrm>
              <a:off x="1776" y="2208"/>
              <a:ext cx="1584" cy="0"/>
            </a:xfrm>
            <a:prstGeom prst="line">
              <a:avLst/>
            </a:prstGeom>
            <a:noFill/>
            <a:ln w="28575" cap="sq">
              <a:solidFill>
                <a:schemeClr val="tx1"/>
              </a:solidFill>
              <a:miter lim="800000"/>
            </a:ln>
            <a:effectLst/>
          </p:spPr>
          <p:txBody>
            <a:bodyPr wrap="none"/>
            <a:lstStyle/>
            <a:p>
              <a:endParaRPr lang="en-US"/>
            </a:p>
          </p:txBody>
        </p:sp>
        <p:sp>
          <p:nvSpPr>
            <p:cNvPr id="48" name="Line 34"/>
            <p:cNvSpPr>
              <a:spLocks noChangeShapeType="1"/>
            </p:cNvSpPr>
            <p:nvPr/>
          </p:nvSpPr>
          <p:spPr bwMode="auto">
            <a:xfrm>
              <a:off x="1776" y="2583"/>
              <a:ext cx="1584" cy="0"/>
            </a:xfrm>
            <a:prstGeom prst="line">
              <a:avLst/>
            </a:prstGeom>
            <a:noFill/>
            <a:ln w="12700">
              <a:solidFill>
                <a:schemeClr val="tx1"/>
              </a:solidFill>
              <a:miter lim="800000"/>
            </a:ln>
            <a:effectLst/>
          </p:spPr>
          <p:txBody>
            <a:bodyPr wrap="none"/>
            <a:lstStyle/>
            <a:p>
              <a:endParaRPr lang="en-US"/>
            </a:p>
          </p:txBody>
        </p:sp>
        <p:sp>
          <p:nvSpPr>
            <p:cNvPr id="49" name="Line 35"/>
            <p:cNvSpPr>
              <a:spLocks noChangeShapeType="1"/>
            </p:cNvSpPr>
            <p:nvPr/>
          </p:nvSpPr>
          <p:spPr bwMode="auto">
            <a:xfrm>
              <a:off x="1776" y="2928"/>
              <a:ext cx="1584" cy="0"/>
            </a:xfrm>
            <a:prstGeom prst="line">
              <a:avLst/>
            </a:prstGeom>
            <a:noFill/>
            <a:ln w="12700">
              <a:solidFill>
                <a:schemeClr val="tx1"/>
              </a:solidFill>
              <a:miter lim="800000"/>
            </a:ln>
            <a:effectLst/>
          </p:spPr>
          <p:txBody>
            <a:bodyPr wrap="none"/>
            <a:lstStyle/>
            <a:p>
              <a:endParaRPr lang="en-US"/>
            </a:p>
          </p:txBody>
        </p:sp>
        <p:sp>
          <p:nvSpPr>
            <p:cNvPr id="50" name="Line 36"/>
            <p:cNvSpPr>
              <a:spLocks noChangeShapeType="1"/>
            </p:cNvSpPr>
            <p:nvPr/>
          </p:nvSpPr>
          <p:spPr bwMode="auto">
            <a:xfrm>
              <a:off x="1776" y="3303"/>
              <a:ext cx="1584" cy="0"/>
            </a:xfrm>
            <a:prstGeom prst="line">
              <a:avLst/>
            </a:prstGeom>
            <a:noFill/>
            <a:ln w="12700">
              <a:solidFill>
                <a:schemeClr val="tx1"/>
              </a:solidFill>
              <a:miter lim="800000"/>
            </a:ln>
            <a:effectLst/>
          </p:spPr>
          <p:txBody>
            <a:bodyPr wrap="none"/>
            <a:lstStyle/>
            <a:p>
              <a:endParaRPr lang="en-US"/>
            </a:p>
          </p:txBody>
        </p:sp>
        <p:sp>
          <p:nvSpPr>
            <p:cNvPr id="51" name="Line 37"/>
            <p:cNvSpPr>
              <a:spLocks noChangeShapeType="1"/>
            </p:cNvSpPr>
            <p:nvPr/>
          </p:nvSpPr>
          <p:spPr bwMode="auto">
            <a:xfrm>
              <a:off x="1776" y="3679"/>
              <a:ext cx="1584" cy="0"/>
            </a:xfrm>
            <a:prstGeom prst="line">
              <a:avLst/>
            </a:prstGeom>
            <a:noFill/>
            <a:ln w="12700">
              <a:solidFill>
                <a:schemeClr val="tx1"/>
              </a:solidFill>
              <a:miter lim="800000"/>
            </a:ln>
            <a:effectLst/>
          </p:spPr>
          <p:txBody>
            <a:bodyPr wrap="none"/>
            <a:lstStyle/>
            <a:p>
              <a:endParaRPr lang="en-US"/>
            </a:p>
          </p:txBody>
        </p:sp>
        <p:sp>
          <p:nvSpPr>
            <p:cNvPr id="52" name="Line 38"/>
            <p:cNvSpPr>
              <a:spLocks noChangeShapeType="1"/>
            </p:cNvSpPr>
            <p:nvPr/>
          </p:nvSpPr>
          <p:spPr bwMode="auto">
            <a:xfrm>
              <a:off x="1776" y="4054"/>
              <a:ext cx="1584" cy="0"/>
            </a:xfrm>
            <a:prstGeom prst="line">
              <a:avLst/>
            </a:prstGeom>
            <a:noFill/>
            <a:ln w="12700">
              <a:solidFill>
                <a:schemeClr val="tx1"/>
              </a:solidFill>
              <a:miter lim="800000"/>
            </a:ln>
            <a:effectLst/>
          </p:spPr>
          <p:txBody>
            <a:bodyPr wrap="none"/>
            <a:lstStyle/>
            <a:p>
              <a:endParaRPr lang="en-US"/>
            </a:p>
          </p:txBody>
        </p:sp>
        <p:sp>
          <p:nvSpPr>
            <p:cNvPr id="53" name="Line 39"/>
            <p:cNvSpPr>
              <a:spLocks noChangeShapeType="1"/>
            </p:cNvSpPr>
            <p:nvPr/>
          </p:nvSpPr>
          <p:spPr bwMode="auto">
            <a:xfrm>
              <a:off x="1776" y="4428"/>
              <a:ext cx="1584" cy="0"/>
            </a:xfrm>
            <a:prstGeom prst="line">
              <a:avLst/>
            </a:prstGeom>
            <a:noFill/>
            <a:ln w="12700">
              <a:solidFill>
                <a:schemeClr val="tx1"/>
              </a:solidFill>
              <a:miter lim="800000"/>
            </a:ln>
            <a:effectLst/>
          </p:spPr>
          <p:txBody>
            <a:bodyPr wrap="none"/>
            <a:lstStyle/>
            <a:p>
              <a:endParaRPr lang="en-US"/>
            </a:p>
          </p:txBody>
        </p:sp>
        <p:sp>
          <p:nvSpPr>
            <p:cNvPr id="54" name="Line 40"/>
            <p:cNvSpPr>
              <a:spLocks noChangeShapeType="1"/>
            </p:cNvSpPr>
            <p:nvPr/>
          </p:nvSpPr>
          <p:spPr bwMode="auto">
            <a:xfrm>
              <a:off x="1776" y="4803"/>
              <a:ext cx="1584" cy="0"/>
            </a:xfrm>
            <a:prstGeom prst="line">
              <a:avLst/>
            </a:prstGeom>
            <a:noFill/>
            <a:ln w="28575" cap="sq">
              <a:solidFill>
                <a:schemeClr val="tx1"/>
              </a:solidFill>
              <a:miter lim="800000"/>
            </a:ln>
            <a:effectLst/>
          </p:spPr>
          <p:txBody>
            <a:bodyPr wrap="none"/>
            <a:lstStyle/>
            <a:p>
              <a:endParaRPr lang="en-US"/>
            </a:p>
          </p:txBody>
        </p:sp>
        <p:sp>
          <p:nvSpPr>
            <p:cNvPr id="55" name="Line 41"/>
            <p:cNvSpPr>
              <a:spLocks noChangeShapeType="1"/>
            </p:cNvSpPr>
            <p:nvPr/>
          </p:nvSpPr>
          <p:spPr bwMode="auto">
            <a:xfrm>
              <a:off x="1776" y="2208"/>
              <a:ext cx="0" cy="2595"/>
            </a:xfrm>
            <a:prstGeom prst="line">
              <a:avLst/>
            </a:prstGeom>
            <a:noFill/>
            <a:ln w="28575" cap="sq">
              <a:solidFill>
                <a:schemeClr val="tx1"/>
              </a:solidFill>
              <a:miter lim="800000"/>
            </a:ln>
            <a:effectLst/>
          </p:spPr>
          <p:txBody>
            <a:bodyPr wrap="none"/>
            <a:lstStyle/>
            <a:p>
              <a:endParaRPr lang="en-US"/>
            </a:p>
          </p:txBody>
        </p:sp>
        <p:sp>
          <p:nvSpPr>
            <p:cNvPr id="56" name="Line 42"/>
            <p:cNvSpPr>
              <a:spLocks noChangeShapeType="1"/>
            </p:cNvSpPr>
            <p:nvPr/>
          </p:nvSpPr>
          <p:spPr bwMode="auto">
            <a:xfrm>
              <a:off x="2172" y="2205"/>
              <a:ext cx="0" cy="2595"/>
            </a:xfrm>
            <a:prstGeom prst="line">
              <a:avLst/>
            </a:prstGeom>
            <a:noFill/>
            <a:ln w="12700">
              <a:solidFill>
                <a:schemeClr val="tx1"/>
              </a:solidFill>
              <a:miter lim="800000"/>
            </a:ln>
            <a:effectLst/>
          </p:spPr>
          <p:txBody>
            <a:bodyPr wrap="none"/>
            <a:lstStyle/>
            <a:p>
              <a:endParaRPr lang="en-US"/>
            </a:p>
          </p:txBody>
        </p:sp>
        <p:sp>
          <p:nvSpPr>
            <p:cNvPr id="57" name="Line 43"/>
            <p:cNvSpPr>
              <a:spLocks noChangeShapeType="1"/>
            </p:cNvSpPr>
            <p:nvPr/>
          </p:nvSpPr>
          <p:spPr bwMode="auto">
            <a:xfrm>
              <a:off x="2568" y="2208"/>
              <a:ext cx="0" cy="2595"/>
            </a:xfrm>
            <a:prstGeom prst="line">
              <a:avLst/>
            </a:prstGeom>
            <a:noFill/>
            <a:ln w="12700">
              <a:solidFill>
                <a:schemeClr val="tx1"/>
              </a:solidFill>
              <a:miter lim="800000"/>
            </a:ln>
            <a:effectLst/>
          </p:spPr>
          <p:txBody>
            <a:bodyPr wrap="none"/>
            <a:lstStyle/>
            <a:p>
              <a:endParaRPr lang="en-US"/>
            </a:p>
          </p:txBody>
        </p:sp>
        <p:sp>
          <p:nvSpPr>
            <p:cNvPr id="58" name="Line 44"/>
            <p:cNvSpPr>
              <a:spLocks noChangeShapeType="1"/>
            </p:cNvSpPr>
            <p:nvPr/>
          </p:nvSpPr>
          <p:spPr bwMode="auto">
            <a:xfrm>
              <a:off x="2964" y="2208"/>
              <a:ext cx="0" cy="2595"/>
            </a:xfrm>
            <a:prstGeom prst="line">
              <a:avLst/>
            </a:prstGeom>
            <a:noFill/>
            <a:ln w="12700">
              <a:solidFill>
                <a:schemeClr val="tx1"/>
              </a:solidFill>
              <a:miter lim="800000"/>
            </a:ln>
            <a:effectLst/>
          </p:spPr>
          <p:txBody>
            <a:bodyPr wrap="none"/>
            <a:lstStyle/>
            <a:p>
              <a:endParaRPr lang="en-US"/>
            </a:p>
          </p:txBody>
        </p:sp>
        <p:sp>
          <p:nvSpPr>
            <p:cNvPr id="59" name="Line 45"/>
            <p:cNvSpPr>
              <a:spLocks noChangeShapeType="1"/>
            </p:cNvSpPr>
            <p:nvPr/>
          </p:nvSpPr>
          <p:spPr bwMode="auto">
            <a:xfrm>
              <a:off x="3360" y="2208"/>
              <a:ext cx="0" cy="2595"/>
            </a:xfrm>
            <a:prstGeom prst="line">
              <a:avLst/>
            </a:prstGeom>
            <a:noFill/>
            <a:ln w="28575" cap="sq">
              <a:solidFill>
                <a:schemeClr val="tx1"/>
              </a:solidFill>
              <a:miter lim="800000"/>
            </a:ln>
            <a:effectLst/>
          </p:spPr>
          <p:txBody>
            <a:bodyPr wrap="none"/>
            <a:lstStyle/>
            <a:p>
              <a:endParaRPr lang="en-US"/>
            </a:p>
          </p:txBody>
        </p:sp>
      </p:grpSp>
      <p:sp>
        <p:nvSpPr>
          <p:cNvPr id="2" name="TextBox 1"/>
          <p:cNvSpPr txBox="1"/>
          <p:nvPr/>
        </p:nvSpPr>
        <p:spPr>
          <a:xfrm>
            <a:off x="7235826" y="2133600"/>
            <a:ext cx="1351652" cy="369332"/>
          </a:xfrm>
          <a:prstGeom prst="rect">
            <a:avLst/>
          </a:prstGeom>
          <a:noFill/>
        </p:spPr>
        <p:txBody>
          <a:bodyPr wrap="none" rtlCol="0">
            <a:spAutoFit/>
          </a:bodyPr>
          <a:lstStyle/>
          <a:p>
            <a:r>
              <a:rPr lang="en-US" dirty="0" smtClean="0">
                <a:solidFill>
                  <a:srgbClr val="008000"/>
                </a:solidFill>
                <a:latin typeface="Arial" panose="020B0604020202020204" pitchFamily="34" charset="0"/>
                <a:cs typeface="Arial" panose="020B0604020202020204" pitchFamily="34" charset="0"/>
              </a:rPr>
              <a:t>Documents</a:t>
            </a:r>
            <a:endParaRPr lang="en-US" dirty="0" smtClean="0">
              <a:solidFill>
                <a:srgbClr val="008000"/>
              </a:solidFill>
              <a:latin typeface="Arial" panose="020B0604020202020204" pitchFamily="34" charset="0"/>
              <a:cs typeface="Arial" panose="020B0604020202020204" pitchFamily="34" charset="0"/>
            </a:endParaRPr>
          </a:p>
        </p:txBody>
      </p:sp>
      <p:sp>
        <p:nvSpPr>
          <p:cNvPr id="60" name="TextBox 59"/>
          <p:cNvSpPr txBox="1"/>
          <p:nvPr/>
        </p:nvSpPr>
        <p:spPr>
          <a:xfrm rot="16200000">
            <a:off x="5932096" y="4275547"/>
            <a:ext cx="1069524" cy="369332"/>
          </a:xfrm>
          <a:prstGeom prst="rect">
            <a:avLst/>
          </a:prstGeom>
          <a:noFill/>
        </p:spPr>
        <p:txBody>
          <a:bodyPr wrap="none" rtlCol="0">
            <a:spAutoFit/>
          </a:bodyPr>
          <a:lstStyle/>
          <a:p>
            <a:r>
              <a:rPr lang="en-US" dirty="0" smtClean="0">
                <a:solidFill>
                  <a:srgbClr val="008000"/>
                </a:solidFill>
                <a:latin typeface="Arial" panose="020B0604020202020204" pitchFamily="34" charset="0"/>
                <a:cs typeface="Arial" panose="020B0604020202020204" pitchFamily="34" charset="0"/>
              </a:rPr>
              <a:t>Shingles</a:t>
            </a:r>
            <a:endParaRPr lang="en-US" dirty="0" smtClean="0">
              <a:solidFill>
                <a:srgbClr val="008000"/>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39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39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395">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0" grpId="0"/>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smtClean="0"/>
              <a:t>Outline: Finding Similar Columns</a:t>
            </a:r>
            <a:endParaRPr lang="en-US" dirty="0"/>
          </a:p>
        </p:txBody>
      </p:sp>
      <p:sp>
        <p:nvSpPr>
          <p:cNvPr id="32771" name="Rectangle 3"/>
          <p:cNvSpPr>
            <a:spLocks noGrp="1" noChangeArrowheads="1"/>
          </p:cNvSpPr>
          <p:nvPr>
            <p:ph idx="1"/>
          </p:nvPr>
        </p:nvSpPr>
        <p:spPr>
          <a:xfrm>
            <a:off x="457200" y="1295400"/>
            <a:ext cx="8610600" cy="5410200"/>
          </a:xfrm>
        </p:spPr>
        <p:txBody>
          <a:bodyPr>
            <a:normAutofit/>
          </a:bodyPr>
          <a:lstStyle/>
          <a:p>
            <a:r>
              <a:rPr lang="en-US" b="1" dirty="0" smtClean="0">
                <a:solidFill>
                  <a:srgbClr val="0000FF"/>
                </a:solidFill>
              </a:rPr>
              <a:t>So far:</a:t>
            </a:r>
            <a:endParaRPr lang="en-US" b="1" dirty="0" smtClean="0">
              <a:solidFill>
                <a:srgbClr val="0000FF"/>
              </a:solidFill>
            </a:endParaRPr>
          </a:p>
          <a:p>
            <a:pPr lvl="1"/>
            <a:r>
              <a:rPr lang="en-US" dirty="0" smtClean="0"/>
              <a:t>Documents </a:t>
            </a:r>
            <a:r>
              <a:rPr lang="en-US" dirty="0" smtClean="0">
                <a:sym typeface="Symbol" panose="05050102010706020507"/>
              </a:rPr>
              <a:t> Sets of shingles</a:t>
            </a:r>
            <a:endParaRPr lang="en-US" dirty="0" smtClean="0">
              <a:sym typeface="Symbol" panose="05050102010706020507"/>
            </a:endParaRPr>
          </a:p>
          <a:p>
            <a:pPr lvl="1"/>
            <a:r>
              <a:rPr lang="en-US" dirty="0" smtClean="0">
                <a:sym typeface="Symbol" panose="05050102010706020507"/>
              </a:rPr>
              <a:t>Represent sets as </a:t>
            </a:r>
            <a:r>
              <a:rPr lang="en-US" dirty="0" err="1" smtClean="0">
                <a:sym typeface="Symbol" panose="05050102010706020507"/>
              </a:rPr>
              <a:t>boolean</a:t>
            </a:r>
            <a:r>
              <a:rPr lang="en-US" dirty="0" smtClean="0">
                <a:sym typeface="Symbol" panose="05050102010706020507"/>
              </a:rPr>
              <a:t> vectors in a matrix</a:t>
            </a:r>
            <a:endParaRPr lang="en-US" dirty="0" smtClean="0">
              <a:sym typeface="Symbol" panose="05050102010706020507"/>
            </a:endParaRPr>
          </a:p>
          <a:p>
            <a:r>
              <a:rPr lang="en-US" b="1" dirty="0" smtClean="0">
                <a:solidFill>
                  <a:srgbClr val="0000FF"/>
                </a:solidFill>
                <a:sym typeface="Symbol" panose="05050102010706020507"/>
              </a:rPr>
              <a:t>Next goal: </a:t>
            </a:r>
            <a:r>
              <a:rPr lang="en-US" b="1" dirty="0" smtClean="0">
                <a:solidFill>
                  <a:srgbClr val="FF0066"/>
                </a:solidFill>
                <a:sym typeface="Symbol" panose="05050102010706020507"/>
              </a:rPr>
              <a:t>Find similar columns while computing small signatures</a:t>
            </a:r>
            <a:endParaRPr lang="en-US" b="1" dirty="0" smtClean="0">
              <a:solidFill>
                <a:srgbClr val="FF0066"/>
              </a:solidFill>
              <a:sym typeface="Symbol" panose="05050102010706020507"/>
            </a:endParaRPr>
          </a:p>
          <a:p>
            <a:pPr lvl="1"/>
            <a:r>
              <a:rPr lang="en-US" b="1" dirty="0" smtClean="0">
                <a:sym typeface="Symbol" panose="05050102010706020507"/>
              </a:rPr>
              <a:t>Similarity of columns == similarity of signatures</a:t>
            </a:r>
            <a:endParaRPr lang="en-US" b="1"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039DC1A1-C784-4FA5-964E-14B761CA2EA1}" type="slidenum">
              <a:rPr lang="en-US" smtClean="0"/>
            </a:fld>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smtClean="0"/>
              <a:t>Outline: Finding Similar Columns</a:t>
            </a:r>
            <a:endParaRPr lang="en-US" dirty="0"/>
          </a:p>
        </p:txBody>
      </p:sp>
      <p:sp>
        <p:nvSpPr>
          <p:cNvPr id="32771" name="Rectangle 3"/>
          <p:cNvSpPr>
            <a:spLocks noGrp="1" noChangeArrowheads="1"/>
          </p:cNvSpPr>
          <p:nvPr>
            <p:ph idx="1"/>
          </p:nvPr>
        </p:nvSpPr>
        <p:spPr>
          <a:xfrm>
            <a:off x="457200" y="1295400"/>
            <a:ext cx="8610600" cy="5410200"/>
          </a:xfrm>
        </p:spPr>
        <p:txBody>
          <a:bodyPr>
            <a:normAutofit fontScale="92500"/>
          </a:bodyPr>
          <a:lstStyle/>
          <a:p>
            <a:r>
              <a:rPr lang="en-US" b="1" dirty="0" smtClean="0">
                <a:solidFill>
                  <a:srgbClr val="0000FF"/>
                </a:solidFill>
                <a:sym typeface="Symbol" panose="05050102010706020507"/>
              </a:rPr>
              <a:t>Next Goal: </a:t>
            </a:r>
            <a:r>
              <a:rPr lang="en-US" b="1" dirty="0" smtClean="0">
                <a:solidFill>
                  <a:srgbClr val="FF0066"/>
                </a:solidFill>
                <a:sym typeface="Symbol" panose="05050102010706020507"/>
              </a:rPr>
              <a:t>Find similar columns, Small signatures</a:t>
            </a:r>
            <a:endParaRPr lang="en-US" b="1" dirty="0" smtClean="0">
              <a:solidFill>
                <a:srgbClr val="FF0066"/>
              </a:solidFill>
            </a:endParaRPr>
          </a:p>
          <a:p>
            <a:r>
              <a:rPr lang="en-US" b="1" dirty="0" smtClean="0">
                <a:solidFill>
                  <a:srgbClr val="008000"/>
                </a:solidFill>
              </a:rPr>
              <a:t>Naïve approach:</a:t>
            </a:r>
            <a:endParaRPr lang="en-US" b="1" dirty="0" smtClean="0">
              <a:solidFill>
                <a:srgbClr val="008000"/>
              </a:solidFill>
            </a:endParaRPr>
          </a:p>
          <a:p>
            <a:pPr lvl="1"/>
            <a:r>
              <a:rPr lang="en-US" b="1" dirty="0" smtClean="0">
                <a:solidFill>
                  <a:srgbClr val="0000FF"/>
                </a:solidFill>
              </a:rPr>
              <a:t>1) Signatures of columns:</a:t>
            </a:r>
            <a:r>
              <a:rPr lang="en-US" dirty="0" smtClean="0"/>
              <a:t> small summaries of columns</a:t>
            </a:r>
            <a:endParaRPr lang="en-US" dirty="0" smtClean="0"/>
          </a:p>
          <a:p>
            <a:pPr lvl="1"/>
            <a:r>
              <a:rPr lang="en-US" b="1" dirty="0" smtClean="0">
                <a:solidFill>
                  <a:srgbClr val="0000FF"/>
                </a:solidFill>
              </a:rPr>
              <a:t>2) Examine pairs of signatures</a:t>
            </a:r>
            <a:r>
              <a:rPr lang="en-US" dirty="0" smtClean="0"/>
              <a:t> to find similar columns</a:t>
            </a:r>
            <a:endParaRPr lang="en-US" dirty="0" smtClean="0"/>
          </a:p>
          <a:p>
            <a:pPr lvl="2"/>
            <a:r>
              <a:rPr lang="en-US" b="1" dirty="0" smtClean="0"/>
              <a:t>Essential:</a:t>
            </a:r>
            <a:r>
              <a:rPr lang="en-US" dirty="0" smtClean="0"/>
              <a:t> Similarities of signatures and columns are related</a:t>
            </a:r>
            <a:endParaRPr lang="en-US" dirty="0" smtClean="0"/>
          </a:p>
          <a:p>
            <a:pPr lvl="1"/>
            <a:r>
              <a:rPr lang="en-US" b="1" dirty="0" smtClean="0">
                <a:solidFill>
                  <a:srgbClr val="0000FF"/>
                </a:solidFill>
              </a:rPr>
              <a:t>3) Optional:</a:t>
            </a:r>
            <a:r>
              <a:rPr lang="en-US" dirty="0" smtClean="0"/>
              <a:t> Check that columns with similar signatures are really similar</a:t>
            </a:r>
            <a:endParaRPr lang="en-US" dirty="0" smtClean="0"/>
          </a:p>
          <a:p>
            <a:r>
              <a:rPr lang="en-US" b="1" dirty="0" smtClean="0">
                <a:solidFill>
                  <a:srgbClr val="008000"/>
                </a:solidFill>
              </a:rPr>
              <a:t>Warnings:</a:t>
            </a:r>
            <a:endParaRPr lang="en-US" b="1" dirty="0" smtClean="0">
              <a:solidFill>
                <a:srgbClr val="008000"/>
              </a:solidFill>
            </a:endParaRPr>
          </a:p>
          <a:p>
            <a:pPr lvl="1"/>
            <a:r>
              <a:rPr lang="en-US" dirty="0" smtClean="0"/>
              <a:t>Comparing all pairs may take too much time: </a:t>
            </a:r>
            <a:r>
              <a:rPr lang="en-US" b="1" dirty="0"/>
              <a:t>J</a:t>
            </a:r>
            <a:r>
              <a:rPr lang="en-US" b="1" dirty="0" smtClean="0"/>
              <a:t>ob for LSH</a:t>
            </a:r>
            <a:endParaRPr lang="en-US" dirty="0" smtClean="0"/>
          </a:p>
          <a:p>
            <a:pPr lvl="2"/>
            <a:r>
              <a:rPr lang="en-US" dirty="0" smtClean="0"/>
              <a:t>These methods can produce false negatives, and even false positives (if the optional check is not made)</a:t>
            </a:r>
            <a:endParaRPr lang="en-US" dirty="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039DC1A1-C784-4FA5-964E-14B761CA2EA1}" type="slidenum">
              <a:rPr lang="en-US" smtClean="0"/>
            </a:fld>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dirty="0" smtClean="0"/>
              <a:t>Hashing Columns (Signatures)</a:t>
            </a:r>
            <a:endParaRPr lang="en-US" dirty="0"/>
          </a:p>
        </p:txBody>
      </p:sp>
      <p:sp>
        <p:nvSpPr>
          <p:cNvPr id="33795" name="Rectangle 3"/>
          <p:cNvSpPr>
            <a:spLocks noGrp="1" noChangeArrowheads="1"/>
          </p:cNvSpPr>
          <p:nvPr>
            <p:ph idx="1"/>
          </p:nvPr>
        </p:nvSpPr>
        <p:spPr>
          <a:xfrm>
            <a:off x="457200" y="1295400"/>
            <a:ext cx="8534400" cy="5562600"/>
          </a:xfrm>
        </p:spPr>
        <p:txBody>
          <a:bodyPr>
            <a:normAutofit fontScale="92500"/>
          </a:bodyPr>
          <a:lstStyle/>
          <a:p>
            <a:r>
              <a:rPr lang="en-US" b="1" dirty="0" smtClean="0">
                <a:solidFill>
                  <a:srgbClr val="0000FF"/>
                </a:solidFill>
              </a:rPr>
              <a:t>Key idea:</a:t>
            </a:r>
            <a:r>
              <a:rPr lang="en-US" dirty="0" smtClean="0">
                <a:solidFill>
                  <a:srgbClr val="0000FF"/>
                </a:solidFill>
              </a:rPr>
              <a:t> </a:t>
            </a:r>
            <a:r>
              <a:rPr lang="en-US" dirty="0" smtClean="0"/>
              <a:t>“hash” each column </a:t>
            </a:r>
            <a:r>
              <a:rPr lang="en-US" b="1" i="1" dirty="0" smtClean="0"/>
              <a:t>C</a:t>
            </a:r>
            <a:r>
              <a:rPr lang="en-US" dirty="0" smtClean="0"/>
              <a:t> to a small </a:t>
            </a:r>
            <a:r>
              <a:rPr lang="en-US" b="1" i="1" dirty="0" smtClean="0">
                <a:solidFill>
                  <a:srgbClr val="D60093"/>
                </a:solidFill>
              </a:rPr>
              <a:t>signature</a:t>
            </a:r>
            <a:r>
              <a:rPr lang="en-US" dirty="0" smtClean="0"/>
              <a:t> </a:t>
            </a:r>
            <a:r>
              <a:rPr lang="en-US" b="1" i="1" dirty="0" smtClean="0"/>
              <a:t>h(C)</a:t>
            </a:r>
            <a:r>
              <a:rPr lang="en-US" dirty="0" smtClean="0"/>
              <a:t>, such that:</a:t>
            </a:r>
            <a:endParaRPr lang="en-US" dirty="0" smtClean="0"/>
          </a:p>
          <a:p>
            <a:pPr lvl="1"/>
            <a:r>
              <a:rPr lang="en-US" b="1" dirty="0" smtClean="0"/>
              <a:t>(1)</a:t>
            </a:r>
            <a:r>
              <a:rPr lang="en-US" dirty="0" smtClean="0"/>
              <a:t> </a:t>
            </a:r>
            <a:r>
              <a:rPr lang="en-US" b="1" i="1" dirty="0" smtClean="0"/>
              <a:t>h(C)</a:t>
            </a:r>
            <a:r>
              <a:rPr lang="en-US" dirty="0" smtClean="0"/>
              <a:t> is small enough that the signature fits in RAM</a:t>
            </a:r>
            <a:endParaRPr lang="en-US" dirty="0" smtClean="0"/>
          </a:p>
          <a:p>
            <a:pPr lvl="1"/>
            <a:r>
              <a:rPr lang="en-US" b="1" dirty="0" smtClean="0"/>
              <a:t>(2)</a:t>
            </a:r>
            <a:r>
              <a:rPr lang="en-US" dirty="0" smtClean="0"/>
              <a:t> </a:t>
            </a:r>
            <a:r>
              <a:rPr lang="en-US" b="1" i="1" dirty="0" err="1" smtClean="0"/>
              <a:t>sim</a:t>
            </a:r>
            <a:r>
              <a:rPr lang="en-US" b="1" i="1" dirty="0" smtClean="0"/>
              <a:t>(C</a:t>
            </a:r>
            <a:r>
              <a:rPr lang="en-US" b="1" i="1" baseline="-25000" dirty="0" smtClean="0"/>
              <a:t>1</a:t>
            </a:r>
            <a:r>
              <a:rPr lang="en-US" b="1" i="1" dirty="0" smtClean="0"/>
              <a:t>, C</a:t>
            </a:r>
            <a:r>
              <a:rPr lang="en-US" b="1" i="1" baseline="-25000" dirty="0" smtClean="0"/>
              <a:t>2</a:t>
            </a:r>
            <a:r>
              <a:rPr lang="en-US" b="1" i="1" dirty="0" smtClean="0"/>
              <a:t>)</a:t>
            </a:r>
            <a:r>
              <a:rPr lang="en-US" dirty="0" smtClean="0"/>
              <a:t> is the same as the “similarity” of signatures </a:t>
            </a:r>
            <a:r>
              <a:rPr lang="en-US" b="1" i="1" dirty="0" smtClean="0"/>
              <a:t>h(C</a:t>
            </a:r>
            <a:r>
              <a:rPr lang="en-US" b="1" i="1" baseline="-25000" dirty="0" smtClean="0"/>
              <a:t>1</a:t>
            </a:r>
            <a:r>
              <a:rPr lang="en-US" b="1" i="1" dirty="0" smtClean="0"/>
              <a:t>) </a:t>
            </a:r>
            <a:r>
              <a:rPr lang="en-US" dirty="0" smtClean="0"/>
              <a:t>and </a:t>
            </a:r>
            <a:r>
              <a:rPr lang="en-US" b="1" i="1" dirty="0" smtClean="0"/>
              <a:t>h(C</a:t>
            </a:r>
            <a:r>
              <a:rPr lang="en-US" b="1" i="1" baseline="-25000" dirty="0" smtClean="0"/>
              <a:t>2</a:t>
            </a:r>
            <a:r>
              <a:rPr lang="en-US" b="1" i="1" dirty="0" smtClean="0"/>
              <a:t>)</a:t>
            </a:r>
            <a:endParaRPr lang="en-US" b="1" i="1" dirty="0" smtClean="0"/>
          </a:p>
          <a:p>
            <a:pPr lvl="8"/>
            <a:endParaRPr lang="en-US" b="1" i="1" dirty="0" smtClean="0"/>
          </a:p>
          <a:p>
            <a:r>
              <a:rPr lang="en-US" b="1" dirty="0"/>
              <a:t>Goal:</a:t>
            </a:r>
            <a:r>
              <a:rPr lang="en-US" dirty="0" smtClean="0">
                <a:solidFill>
                  <a:schemeClr val="accent4"/>
                </a:solidFill>
              </a:rPr>
              <a:t> </a:t>
            </a:r>
            <a:r>
              <a:rPr lang="en-US" b="1" dirty="0" smtClean="0">
                <a:solidFill>
                  <a:srgbClr val="008000"/>
                </a:solidFill>
              </a:rPr>
              <a:t>Find a hash function </a:t>
            </a:r>
            <a:r>
              <a:rPr lang="en-US" b="1" i="1" dirty="0" smtClean="0">
                <a:solidFill>
                  <a:srgbClr val="008000"/>
                </a:solidFill>
              </a:rPr>
              <a:t>h(·)</a:t>
            </a:r>
            <a:r>
              <a:rPr lang="en-US" b="1" dirty="0" smtClean="0">
                <a:solidFill>
                  <a:srgbClr val="008000"/>
                </a:solidFill>
              </a:rPr>
              <a:t> such that:</a:t>
            </a:r>
            <a:endParaRPr lang="en-US" b="1" dirty="0" smtClean="0">
              <a:solidFill>
                <a:srgbClr val="008000"/>
              </a:solidFill>
            </a:endParaRPr>
          </a:p>
          <a:p>
            <a:pPr lvl="1"/>
            <a:r>
              <a:rPr lang="en-US" dirty="0" smtClean="0"/>
              <a:t>If </a:t>
            </a:r>
            <a:r>
              <a:rPr lang="en-US" b="1" i="1" dirty="0" err="1" smtClean="0"/>
              <a:t>sim</a:t>
            </a:r>
            <a:r>
              <a:rPr lang="en-US" b="1" i="1" dirty="0" smtClean="0"/>
              <a:t>(C</a:t>
            </a:r>
            <a:r>
              <a:rPr lang="en-US" b="1" i="1" baseline="-25000" dirty="0" smtClean="0"/>
              <a:t>1</a:t>
            </a:r>
            <a:r>
              <a:rPr lang="en-US" b="1" i="1" dirty="0" smtClean="0"/>
              <a:t>,C</a:t>
            </a:r>
            <a:r>
              <a:rPr lang="en-US" b="1" i="1" baseline="-25000" dirty="0" smtClean="0"/>
              <a:t>2</a:t>
            </a:r>
            <a:r>
              <a:rPr lang="en-US" b="1" i="1" dirty="0" smtClean="0"/>
              <a:t>)</a:t>
            </a:r>
            <a:r>
              <a:rPr lang="en-US" dirty="0" smtClean="0"/>
              <a:t> is high, then with high prob. </a:t>
            </a:r>
            <a:r>
              <a:rPr lang="en-US" b="1" i="1" dirty="0" smtClean="0"/>
              <a:t>h(C</a:t>
            </a:r>
            <a:r>
              <a:rPr lang="en-US" b="1" i="1" baseline="-25000" dirty="0" smtClean="0"/>
              <a:t>1</a:t>
            </a:r>
            <a:r>
              <a:rPr lang="en-US" b="1" i="1" dirty="0" smtClean="0"/>
              <a:t>) = h(C</a:t>
            </a:r>
            <a:r>
              <a:rPr lang="en-US" b="1" i="1" baseline="-25000" dirty="0" smtClean="0"/>
              <a:t>2</a:t>
            </a:r>
            <a:r>
              <a:rPr lang="en-US" b="1" i="1" dirty="0" smtClean="0"/>
              <a:t>)</a:t>
            </a:r>
            <a:endParaRPr lang="en-US" b="1" i="1" dirty="0" smtClean="0"/>
          </a:p>
          <a:p>
            <a:pPr lvl="1"/>
            <a:r>
              <a:rPr lang="en-US" dirty="0"/>
              <a:t>I</a:t>
            </a:r>
            <a:r>
              <a:rPr lang="en-US" dirty="0" smtClean="0"/>
              <a:t>f </a:t>
            </a:r>
            <a:r>
              <a:rPr lang="en-US" b="1" i="1" dirty="0" err="1" smtClean="0"/>
              <a:t>sim</a:t>
            </a:r>
            <a:r>
              <a:rPr lang="en-US" b="1" i="1" dirty="0" smtClean="0"/>
              <a:t>(C</a:t>
            </a:r>
            <a:r>
              <a:rPr lang="en-US" b="1" i="1" baseline="-25000" dirty="0" smtClean="0"/>
              <a:t>1</a:t>
            </a:r>
            <a:r>
              <a:rPr lang="en-US" b="1" i="1" dirty="0" smtClean="0"/>
              <a:t>,C</a:t>
            </a:r>
            <a:r>
              <a:rPr lang="en-US" b="1" i="1" baseline="-25000" dirty="0" smtClean="0"/>
              <a:t>2</a:t>
            </a:r>
            <a:r>
              <a:rPr lang="en-US" b="1" i="1" dirty="0" smtClean="0"/>
              <a:t>)</a:t>
            </a:r>
            <a:r>
              <a:rPr lang="en-US" dirty="0" smtClean="0"/>
              <a:t> is low, then with high prob. </a:t>
            </a:r>
            <a:r>
              <a:rPr lang="en-US" b="1" i="1" dirty="0" smtClean="0"/>
              <a:t>h(C</a:t>
            </a:r>
            <a:r>
              <a:rPr lang="en-US" b="1" i="1" baseline="-25000" dirty="0" smtClean="0"/>
              <a:t>1</a:t>
            </a:r>
            <a:r>
              <a:rPr lang="en-US" b="1" i="1" dirty="0" smtClean="0"/>
              <a:t>) ≠ h(C</a:t>
            </a:r>
            <a:r>
              <a:rPr lang="en-US" b="1" i="1" baseline="-25000" dirty="0" smtClean="0"/>
              <a:t>2</a:t>
            </a:r>
            <a:r>
              <a:rPr lang="en-US" b="1" i="1" dirty="0" smtClean="0"/>
              <a:t>)</a:t>
            </a:r>
            <a:endParaRPr lang="en-US" b="1" i="1" dirty="0" smtClean="0"/>
          </a:p>
          <a:p>
            <a:pPr lvl="8"/>
            <a:endParaRPr lang="en-US" b="1" dirty="0" smtClean="0">
              <a:solidFill>
                <a:srgbClr val="D60093"/>
              </a:solidFill>
            </a:endParaRPr>
          </a:p>
          <a:p>
            <a:r>
              <a:rPr lang="en-US" b="1" dirty="0" smtClean="0">
                <a:solidFill>
                  <a:srgbClr val="D60093"/>
                </a:solidFill>
              </a:rPr>
              <a:t>Hash docs into buckets. Expect that “most” pairs of near duplicate docs hash into the same bucket!</a:t>
            </a:r>
            <a:endParaRPr lang="en-US" b="1" dirty="0">
              <a:solidFill>
                <a:srgbClr val="D60093"/>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CE9C8250-8319-48A7-B295-578641B1A236}" type="slidenum">
              <a:rPr lang="en-US" smtClean="0"/>
            </a:fld>
            <a:endParaRPr lang="en-US"/>
          </a:p>
        </p:txBody>
      </p:sp>
      <p:sp>
        <p:nvSpPr>
          <p:cNvPr id="2" name="Rounded Rectangle 1"/>
          <p:cNvSpPr/>
          <p:nvPr/>
        </p:nvSpPr>
        <p:spPr>
          <a:xfrm>
            <a:off x="381000" y="3810000"/>
            <a:ext cx="8610600" cy="1752600"/>
          </a:xfrm>
          <a:prstGeom prst="roundRect">
            <a:avLst/>
          </a:prstGeom>
          <a:ln w="76200">
            <a:solidFill>
              <a:srgbClr val="008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79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795">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79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Rectangle 2"/>
          <p:cNvSpPr>
            <a:spLocks noGrp="1" noChangeArrowheads="1"/>
          </p:cNvSpPr>
          <p:nvPr>
            <p:ph type="title"/>
          </p:nvPr>
        </p:nvSpPr>
        <p:spPr/>
        <p:txBody>
          <a:bodyPr/>
          <a:lstStyle/>
          <a:p>
            <a:r>
              <a:rPr lang="en-US" dirty="0" smtClean="0"/>
              <a:t>Min-Hashing</a:t>
            </a:r>
            <a:endParaRPr lang="en-US" dirty="0" smtClean="0"/>
          </a:p>
        </p:txBody>
      </p:sp>
      <p:sp>
        <p:nvSpPr>
          <p:cNvPr id="275459" name="Rectangle 3"/>
          <p:cNvSpPr>
            <a:spLocks noGrp="1" noChangeArrowheads="1"/>
          </p:cNvSpPr>
          <p:nvPr>
            <p:ph idx="1"/>
          </p:nvPr>
        </p:nvSpPr>
        <p:spPr>
          <a:xfrm>
            <a:off x="457200" y="1295400"/>
            <a:ext cx="8686800" cy="5257801"/>
          </a:xfrm>
        </p:spPr>
        <p:txBody>
          <a:bodyPr>
            <a:normAutofit/>
          </a:bodyPr>
          <a:lstStyle/>
          <a:p>
            <a:r>
              <a:rPr lang="en-US" b="1" dirty="0">
                <a:solidFill>
                  <a:srgbClr val="0000FF"/>
                </a:solidFill>
              </a:rPr>
              <a:t>Goal:</a:t>
            </a:r>
            <a:r>
              <a:rPr lang="en-US" dirty="0">
                <a:solidFill>
                  <a:schemeClr val="accent4"/>
                </a:solidFill>
              </a:rPr>
              <a:t> </a:t>
            </a:r>
            <a:r>
              <a:rPr lang="en-US" b="1" dirty="0">
                <a:solidFill>
                  <a:srgbClr val="FF0066"/>
                </a:solidFill>
              </a:rPr>
              <a:t>Find a hash function </a:t>
            </a:r>
            <a:r>
              <a:rPr lang="en-US" b="1" i="1" dirty="0">
                <a:solidFill>
                  <a:srgbClr val="FF0066"/>
                </a:solidFill>
              </a:rPr>
              <a:t>h</a:t>
            </a:r>
            <a:r>
              <a:rPr lang="en-US" b="1" i="1" dirty="0" smtClean="0">
                <a:solidFill>
                  <a:srgbClr val="FF0066"/>
                </a:solidFill>
              </a:rPr>
              <a:t>(·)</a:t>
            </a:r>
            <a:r>
              <a:rPr lang="en-US" b="1" dirty="0" smtClean="0">
                <a:solidFill>
                  <a:srgbClr val="FF0066"/>
                </a:solidFill>
              </a:rPr>
              <a:t> </a:t>
            </a:r>
            <a:r>
              <a:rPr lang="en-US" b="1" dirty="0">
                <a:solidFill>
                  <a:srgbClr val="FF0066"/>
                </a:solidFill>
              </a:rPr>
              <a:t>such that:</a:t>
            </a:r>
            <a:endParaRPr lang="en-US" b="1" dirty="0">
              <a:solidFill>
                <a:srgbClr val="FF0066"/>
              </a:solidFill>
            </a:endParaRPr>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high, then with high prob. </a:t>
            </a:r>
            <a:r>
              <a:rPr lang="en-US" b="1" i="1" dirty="0"/>
              <a:t>h(C</a:t>
            </a:r>
            <a:r>
              <a:rPr lang="en-US" b="1" i="1" baseline="-25000" dirty="0"/>
              <a:t>1</a:t>
            </a:r>
            <a:r>
              <a:rPr lang="en-US" b="1" i="1" dirty="0"/>
              <a:t>) = h(C</a:t>
            </a:r>
            <a:r>
              <a:rPr lang="en-US" b="1" i="1" baseline="-25000" dirty="0"/>
              <a:t>2</a:t>
            </a:r>
            <a:r>
              <a:rPr lang="en-US" b="1" i="1" dirty="0"/>
              <a:t>)</a:t>
            </a:r>
            <a:endParaRPr lang="en-US" b="1" i="1" dirty="0"/>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low, then with high prob. </a:t>
            </a:r>
            <a:r>
              <a:rPr lang="en-US" b="1" i="1" dirty="0"/>
              <a:t>h(C</a:t>
            </a:r>
            <a:r>
              <a:rPr lang="en-US" b="1" i="1" baseline="-25000" dirty="0"/>
              <a:t>1</a:t>
            </a:r>
            <a:r>
              <a:rPr lang="en-US" b="1" i="1" dirty="0"/>
              <a:t>) ≠ h(C</a:t>
            </a:r>
            <a:r>
              <a:rPr lang="en-US" b="1" i="1" baseline="-25000" dirty="0"/>
              <a:t>2</a:t>
            </a:r>
            <a:r>
              <a:rPr lang="en-US" b="1" i="1" dirty="0"/>
              <a:t>)</a:t>
            </a:r>
            <a:endParaRPr lang="en-US" b="1" i="1" dirty="0"/>
          </a:p>
          <a:p>
            <a:pPr lvl="8"/>
            <a:endParaRPr lang="en-US" b="1" dirty="0" smtClean="0">
              <a:solidFill>
                <a:srgbClr val="D60093"/>
              </a:solidFill>
            </a:endParaRPr>
          </a:p>
          <a:p>
            <a:r>
              <a:rPr lang="en-US" b="1" dirty="0" smtClean="0">
                <a:solidFill>
                  <a:srgbClr val="D60093"/>
                </a:solidFill>
              </a:rPr>
              <a:t>Clearly, the hash function depends on </a:t>
            </a:r>
            <a:br>
              <a:rPr lang="en-US" b="1" dirty="0" smtClean="0">
                <a:solidFill>
                  <a:srgbClr val="D60093"/>
                </a:solidFill>
              </a:rPr>
            </a:br>
            <a:r>
              <a:rPr lang="en-US" b="1" dirty="0" smtClean="0">
                <a:solidFill>
                  <a:srgbClr val="D60093"/>
                </a:solidFill>
              </a:rPr>
              <a:t>the similarity metric:</a:t>
            </a:r>
            <a:endParaRPr lang="en-US" b="1" dirty="0" smtClean="0">
              <a:solidFill>
                <a:srgbClr val="D60093"/>
              </a:solidFill>
            </a:endParaRPr>
          </a:p>
          <a:p>
            <a:pPr lvl="1"/>
            <a:r>
              <a:rPr lang="en-US" dirty="0" smtClean="0"/>
              <a:t>Not all similarity metrics have a suitable </a:t>
            </a:r>
            <a:br>
              <a:rPr lang="en-US" dirty="0" smtClean="0"/>
            </a:br>
            <a:r>
              <a:rPr lang="en-US" dirty="0" smtClean="0"/>
              <a:t>hash function</a:t>
            </a:r>
            <a:endParaRPr lang="en-US" dirty="0" smtClean="0"/>
          </a:p>
          <a:p>
            <a:r>
              <a:rPr lang="en-US" b="1" dirty="0"/>
              <a:t>There is a suitable hash function for </a:t>
            </a:r>
            <a:br>
              <a:rPr lang="en-US" b="1" dirty="0" smtClean="0"/>
            </a:br>
            <a:r>
              <a:rPr lang="en-US" b="1" dirty="0" smtClean="0"/>
              <a:t>the </a:t>
            </a:r>
            <a:r>
              <a:rPr lang="en-US" b="1" dirty="0" err="1" smtClean="0"/>
              <a:t>Jaccard</a:t>
            </a:r>
            <a:r>
              <a:rPr lang="en-US" b="1" dirty="0" smtClean="0"/>
              <a:t> </a:t>
            </a:r>
            <a:r>
              <a:rPr lang="en-US" b="1" dirty="0"/>
              <a:t>similarity</a:t>
            </a:r>
            <a:r>
              <a:rPr lang="en-US" b="1" dirty="0" smtClean="0"/>
              <a:t>:</a:t>
            </a:r>
            <a:r>
              <a:rPr lang="en-US" b="1" dirty="0" smtClean="0">
                <a:solidFill>
                  <a:schemeClr val="accent4"/>
                </a:solidFill>
              </a:rPr>
              <a:t> </a:t>
            </a:r>
            <a:r>
              <a:rPr lang="en-US" dirty="0" smtClean="0"/>
              <a:t>It is called </a:t>
            </a:r>
            <a:r>
              <a:rPr lang="en-US" b="1" dirty="0" smtClean="0">
                <a:solidFill>
                  <a:srgbClr val="D60093"/>
                </a:solidFill>
              </a:rPr>
              <a:t>Min-Hashing</a:t>
            </a:r>
            <a:r>
              <a:rPr lang="en-US" dirty="0" smtClean="0">
                <a:solidFill>
                  <a:srgbClr val="D60093"/>
                </a:solidFill>
              </a:rPr>
              <a:t> </a:t>
            </a:r>
            <a:endParaRPr lang="en-US" dirty="0" smtClean="0">
              <a:solidFill>
                <a:srgbClr val="D60093"/>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0F6A8DEC-E51D-40AD-8624-2F07CB8C5484}" type="slidenum">
              <a:rPr lang="en-US"/>
            </a:fld>
            <a:endParaRPr lang="en-US"/>
          </a:p>
        </p:txBody>
      </p:sp>
      <p:sp>
        <p:nvSpPr>
          <p:cNvPr id="36866" name="Rectangle 2"/>
          <p:cNvSpPr>
            <a:spLocks noGrp="1" noChangeArrowheads="1"/>
          </p:cNvSpPr>
          <p:nvPr>
            <p:ph type="title"/>
          </p:nvPr>
        </p:nvSpPr>
        <p:spPr/>
        <p:txBody>
          <a:bodyPr/>
          <a:lstStyle/>
          <a:p>
            <a:r>
              <a:rPr lang="en-US" dirty="0" smtClean="0"/>
              <a:t>Min-Hashing</a:t>
            </a:r>
            <a:endParaRPr lang="en-US" i="1" dirty="0">
              <a:solidFill>
                <a:srgbClr val="FF0066"/>
              </a:solidFill>
            </a:endParaRPr>
          </a:p>
        </p:txBody>
      </p:sp>
      <p:sp>
        <p:nvSpPr>
          <p:cNvPr id="36867" name="Rectangle 3"/>
          <p:cNvSpPr>
            <a:spLocks noGrp="1" noChangeArrowheads="1"/>
          </p:cNvSpPr>
          <p:nvPr>
            <p:ph type="body" idx="1"/>
          </p:nvPr>
        </p:nvSpPr>
        <p:spPr/>
        <p:txBody>
          <a:bodyPr/>
          <a:lstStyle/>
          <a:p>
            <a:r>
              <a:rPr lang="en-US" dirty="0"/>
              <a:t>Imagine the rows </a:t>
            </a:r>
            <a:r>
              <a:rPr lang="en-US" dirty="0" smtClean="0"/>
              <a:t>of the </a:t>
            </a:r>
            <a:r>
              <a:rPr lang="en-US" dirty="0" err="1" smtClean="0"/>
              <a:t>boolean</a:t>
            </a:r>
            <a:r>
              <a:rPr lang="en-US" dirty="0" smtClean="0"/>
              <a:t> matrix permuted under </a:t>
            </a:r>
            <a:r>
              <a:rPr lang="en-US" b="1" dirty="0" smtClean="0">
                <a:solidFill>
                  <a:srgbClr val="FF0066"/>
                </a:solidFill>
              </a:rPr>
              <a:t>random permutation </a:t>
            </a:r>
            <a:r>
              <a:rPr lang="en-US" b="1" i="1" dirty="0" smtClean="0">
                <a:sym typeface="Symbol" panose="05050102010706020507"/>
              </a:rPr>
              <a:t></a:t>
            </a:r>
            <a:endParaRPr lang="en-US" b="1" i="1" dirty="0" smtClean="0"/>
          </a:p>
          <a:p>
            <a:pPr lvl="8"/>
            <a:endParaRPr lang="en-US" dirty="0"/>
          </a:p>
          <a:p>
            <a:r>
              <a:rPr lang="en-US" dirty="0"/>
              <a:t>Define </a:t>
            </a:r>
            <a:r>
              <a:rPr lang="en-US" dirty="0" smtClean="0"/>
              <a:t>a </a:t>
            </a:r>
            <a:r>
              <a:rPr lang="en-US" b="1" dirty="0" smtClean="0">
                <a:solidFill>
                  <a:srgbClr val="D60093"/>
                </a:solidFill>
              </a:rPr>
              <a:t>“hash</a:t>
            </a:r>
            <a:r>
              <a:rPr lang="en-US" b="1" dirty="0">
                <a:solidFill>
                  <a:srgbClr val="D60093"/>
                </a:solidFill>
              </a:rPr>
              <a:t>” function </a:t>
            </a:r>
            <a:r>
              <a:rPr lang="en-US" b="1" i="1" dirty="0" smtClean="0">
                <a:solidFill>
                  <a:srgbClr val="D60093"/>
                </a:solidFill>
              </a:rPr>
              <a:t>h</a:t>
            </a:r>
            <a:r>
              <a:rPr lang="en-US" b="1" i="1" baseline="-25000" dirty="0" smtClean="0">
                <a:solidFill>
                  <a:srgbClr val="D60093"/>
                </a:solidFill>
                <a:sym typeface="Symbol" panose="05050102010706020507"/>
              </a:rPr>
              <a:t></a:t>
            </a:r>
            <a:r>
              <a:rPr lang="en-US" b="1" i="1" dirty="0" smtClean="0">
                <a:solidFill>
                  <a:srgbClr val="D60093"/>
                </a:solidFill>
              </a:rPr>
              <a:t>(C)</a:t>
            </a:r>
            <a:r>
              <a:rPr lang="en-US" b="1" dirty="0" smtClean="0">
                <a:solidFill>
                  <a:srgbClr val="D60093"/>
                </a:solidFill>
              </a:rPr>
              <a:t> </a:t>
            </a:r>
            <a:r>
              <a:rPr lang="en-US" dirty="0"/>
              <a:t>= the </a:t>
            </a:r>
            <a:r>
              <a:rPr lang="en-US" dirty="0" smtClean="0"/>
              <a:t>index of </a:t>
            </a:r>
            <a:r>
              <a:rPr lang="en-US" dirty="0"/>
              <a:t>the </a:t>
            </a:r>
            <a:r>
              <a:rPr lang="en-US" b="1" dirty="0"/>
              <a:t>first</a:t>
            </a:r>
            <a:r>
              <a:rPr lang="en-US" dirty="0"/>
              <a:t> (in the permuted </a:t>
            </a:r>
            <a:r>
              <a:rPr lang="en-US" dirty="0" smtClean="0"/>
              <a:t>order </a:t>
            </a:r>
            <a:r>
              <a:rPr lang="en-US" b="1" dirty="0" smtClean="0">
                <a:sym typeface="Symbol" panose="05050102010706020507"/>
              </a:rPr>
              <a:t></a:t>
            </a:r>
            <a:r>
              <a:rPr lang="en-US" dirty="0" smtClean="0"/>
              <a:t>) </a:t>
            </a:r>
            <a:r>
              <a:rPr lang="en-US" dirty="0"/>
              <a:t>row in which column </a:t>
            </a:r>
            <a:r>
              <a:rPr lang="en-US" b="1" i="1" dirty="0"/>
              <a:t>C</a:t>
            </a:r>
            <a:r>
              <a:rPr lang="en-US" dirty="0"/>
              <a:t> </a:t>
            </a:r>
            <a:r>
              <a:rPr lang="en-US" dirty="0" smtClean="0"/>
              <a:t>has value </a:t>
            </a:r>
            <a:r>
              <a:rPr lang="en-US" b="1" dirty="0" smtClean="0"/>
              <a:t>1</a:t>
            </a:r>
            <a:r>
              <a:rPr lang="en-US" dirty="0" smtClean="0"/>
              <a:t>:</a:t>
            </a:r>
            <a:endParaRPr lang="en-US" dirty="0" smtClean="0"/>
          </a:p>
          <a:p>
            <a:pPr>
              <a:buNone/>
            </a:pPr>
            <a:r>
              <a:rPr lang="en-US" dirty="0" smtClean="0"/>
              <a:t>	</a:t>
            </a:r>
            <a:r>
              <a:rPr lang="en-US" b="1" dirty="0" smtClean="0"/>
              <a:t>		</a:t>
            </a:r>
            <a:r>
              <a:rPr lang="en-US" b="1" i="1" dirty="0" smtClean="0">
                <a:latin typeface="Arial" panose="020B0604020202020204" pitchFamily="34" charset="0"/>
                <a:cs typeface="Arial" panose="020B0604020202020204" pitchFamily="34" charset="0"/>
              </a:rPr>
              <a:t>h</a:t>
            </a:r>
            <a:r>
              <a:rPr lang="en-US" b="1" i="1" baseline="-25000" dirty="0" smtClean="0">
                <a:latin typeface="Arial" panose="020B0604020202020204" pitchFamily="34" charset="0"/>
                <a:cs typeface="Arial" panose="020B0604020202020204" pitchFamily="34" charset="0"/>
                <a:sym typeface="Symbol" panose="05050102010706020507"/>
              </a:rPr>
              <a:t> </a:t>
            </a:r>
            <a:r>
              <a:rPr lang="en-US" b="1" i="1" dirty="0" smtClean="0">
                <a:latin typeface="Arial" panose="020B0604020202020204" pitchFamily="34" charset="0"/>
                <a:cs typeface="Arial" panose="020B0604020202020204" pitchFamily="34" charset="0"/>
              </a:rPr>
              <a:t>(C) = min</a:t>
            </a:r>
            <a:r>
              <a:rPr lang="en-US" b="1" i="1" baseline="-25000" dirty="0" smtClean="0">
                <a:latin typeface="Arial" panose="020B0604020202020204" pitchFamily="34" charset="0"/>
                <a:cs typeface="Arial" panose="020B0604020202020204" pitchFamily="34" charset="0"/>
                <a:sym typeface="Symbol" panose="05050102010706020507"/>
              </a:rPr>
              <a:t></a:t>
            </a:r>
            <a:r>
              <a:rPr lang="en-US" b="1" i="1" dirty="0" smtClean="0">
                <a:latin typeface="Arial" panose="020B0604020202020204" pitchFamily="34" charset="0"/>
                <a:cs typeface="Arial" panose="020B0604020202020204" pitchFamily="34" charset="0"/>
              </a:rPr>
              <a:t> </a:t>
            </a:r>
            <a:r>
              <a:rPr lang="en-US" b="1" i="1" dirty="0" smtClean="0">
                <a:latin typeface="Arial" panose="020B0604020202020204" pitchFamily="34" charset="0"/>
                <a:cs typeface="Arial" panose="020B0604020202020204" pitchFamily="34" charset="0"/>
                <a:sym typeface="Symbol" panose="05050102010706020507"/>
              </a:rPr>
              <a:t>(C)</a:t>
            </a:r>
            <a:endParaRPr lang="en-US" b="1" i="1" dirty="0" smtClean="0">
              <a:latin typeface="Arial" panose="020B0604020202020204" pitchFamily="34" charset="0"/>
              <a:cs typeface="Arial" panose="020B0604020202020204" pitchFamily="34" charset="0"/>
            </a:endParaRPr>
          </a:p>
          <a:p>
            <a:pPr lvl="8"/>
            <a:endParaRPr lang="en-US" dirty="0" smtClean="0"/>
          </a:p>
          <a:p>
            <a:r>
              <a:rPr lang="en-US" dirty="0" smtClean="0">
                <a:solidFill>
                  <a:srgbClr val="008000"/>
                </a:solidFill>
              </a:rPr>
              <a:t>Use several (e.g., 100) independent hash functions (that is, permutations) to create a signature of a column</a:t>
            </a:r>
            <a:endParaRPr lang="en-US" dirty="0">
              <a:solidFill>
                <a:srgbClr val="008000"/>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lide Number Placeholder 4"/>
          <p:cNvSpPr>
            <a:spLocks noGrp="1"/>
          </p:cNvSpPr>
          <p:nvPr>
            <p:ph type="sldNum" sz="quarter" idx="12"/>
          </p:nvPr>
        </p:nvSpPr>
        <p:spPr/>
        <p:txBody>
          <a:bodyPr/>
          <a:lstStyle/>
          <a:p>
            <a:fld id="{0B7F76BF-E99C-4B98-B084-9376D208FB1D}" type="slidenum">
              <a:rPr lang="en-US"/>
            </a:fld>
            <a:endParaRPr lang="en-US"/>
          </a:p>
        </p:txBody>
      </p:sp>
      <p:sp>
        <p:nvSpPr>
          <p:cNvPr id="37890" name="Rectangle 2"/>
          <p:cNvSpPr>
            <a:spLocks noGrp="1" noChangeArrowheads="1"/>
          </p:cNvSpPr>
          <p:nvPr>
            <p:ph type="title"/>
          </p:nvPr>
        </p:nvSpPr>
        <p:spPr/>
        <p:txBody>
          <a:bodyPr/>
          <a:lstStyle/>
          <a:p>
            <a:r>
              <a:rPr lang="en-US" dirty="0" smtClean="0"/>
              <a:t>Min-Hashing </a:t>
            </a:r>
            <a:r>
              <a:rPr lang="en-US" dirty="0"/>
              <a:t>Example</a:t>
            </a:r>
            <a:endParaRPr lang="en-US" dirty="0"/>
          </a:p>
        </p:txBody>
      </p:sp>
      <p:graphicFrame>
        <p:nvGraphicFramePr>
          <p:cNvPr id="37934" name="Group 46"/>
          <p:cNvGraphicFramePr>
            <a:graphicFrameLocks noGrp="1"/>
          </p:cNvGraphicFramePr>
          <p:nvPr/>
        </p:nvGraphicFramePr>
        <p:xfrm>
          <a:off x="1371600" y="2586037"/>
          <a:ext cx="381000" cy="4089401"/>
        </p:xfrm>
        <a:graphic>
          <a:graphicData uri="http://schemas.openxmlformats.org/drawingml/2006/table">
            <a:tbl>
              <a:tblPr/>
              <a:tblGrid>
                <a:gridCol w="381000"/>
              </a:tblGrid>
              <a:tr h="6064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3</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4</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7</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2</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6</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1</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5</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2">
                        <a:alpha val="50000"/>
                      </a:schemeClr>
                    </a:solidFill>
                  </a:tcPr>
                </a:tc>
              </a:tr>
            </a:tbl>
          </a:graphicData>
        </a:graphic>
      </p:graphicFrame>
      <p:grpSp>
        <p:nvGrpSpPr>
          <p:cNvPr id="3" name="Group 66"/>
          <p:cNvGrpSpPr/>
          <p:nvPr/>
        </p:nvGrpSpPr>
        <p:grpSpPr bwMode="auto">
          <a:xfrm>
            <a:off x="4800600" y="2205037"/>
            <a:ext cx="3505200" cy="2667000"/>
            <a:chOff x="3024" y="1296"/>
            <a:chExt cx="2208" cy="1680"/>
          </a:xfrm>
        </p:grpSpPr>
        <p:sp>
          <p:nvSpPr>
            <p:cNvPr id="37955" name="Text Box 67"/>
            <p:cNvSpPr txBox="1">
              <a:spLocks noChangeArrowheads="1"/>
            </p:cNvSpPr>
            <p:nvPr/>
          </p:nvSpPr>
          <p:spPr bwMode="auto">
            <a:xfrm>
              <a:off x="3796" y="1296"/>
              <a:ext cx="1325" cy="233"/>
            </a:xfrm>
            <a:prstGeom prst="rect">
              <a:avLst/>
            </a:prstGeom>
            <a:noFill/>
            <a:ln w="9525">
              <a:noFill/>
              <a:miter lim="800000"/>
            </a:ln>
            <a:effectLst/>
          </p:spPr>
          <p:txBody>
            <a:bodyPr wrap="none">
              <a:spAutoFit/>
            </a:bodyPr>
            <a:lstStyle/>
            <a:p>
              <a:pPr eaLnBrk="1" hangingPunct="1"/>
              <a:r>
                <a:rPr lang="en-US" b="1" dirty="0">
                  <a:solidFill>
                    <a:srgbClr val="008000"/>
                  </a:solidFill>
                </a:rPr>
                <a:t>Signature matrix </a:t>
              </a:r>
              <a:r>
                <a:rPr lang="en-US" b="1" i="1" dirty="0">
                  <a:solidFill>
                    <a:srgbClr val="008000"/>
                  </a:solidFill>
                </a:rPr>
                <a:t>M</a:t>
              </a:r>
              <a:endParaRPr lang="en-US" b="1" i="1" dirty="0">
                <a:solidFill>
                  <a:srgbClr val="008000"/>
                </a:solidFill>
              </a:endParaRPr>
            </a:p>
          </p:txBody>
        </p:sp>
        <p:sp>
          <p:nvSpPr>
            <p:cNvPr id="37956" name="AutoShape 68"/>
            <p:cNvSpPr>
              <a:spLocks noChangeArrowheads="1"/>
            </p:cNvSpPr>
            <p:nvPr/>
          </p:nvSpPr>
          <p:spPr bwMode="auto">
            <a:xfrm>
              <a:off x="3024" y="2640"/>
              <a:ext cx="480" cy="336"/>
            </a:xfrm>
            <a:prstGeom prst="rightArrow">
              <a:avLst>
                <a:gd name="adj1" fmla="val 50000"/>
                <a:gd name="adj2" fmla="val 35714"/>
              </a:avLst>
            </a:prstGeom>
            <a:solidFill>
              <a:srgbClr val="FFFF99"/>
            </a:solidFill>
            <a:ln w="9525">
              <a:solidFill>
                <a:schemeClr val="tx1"/>
              </a:solidFill>
              <a:miter lim="800000"/>
            </a:ln>
            <a:effectLst/>
          </p:spPr>
          <p:txBody>
            <a:bodyPr wrap="none" anchor="ctr"/>
            <a:lstStyle/>
            <a:p>
              <a:endParaRPr lang="en-US"/>
            </a:p>
          </p:txBody>
        </p:sp>
        <p:sp>
          <p:nvSpPr>
            <p:cNvPr id="37957" name="Rectangle 69"/>
            <p:cNvSpPr>
              <a:spLocks noChangeArrowheads="1"/>
            </p:cNvSpPr>
            <p:nvPr/>
          </p:nvSpPr>
          <p:spPr bwMode="auto">
            <a:xfrm>
              <a:off x="4872" y="1632"/>
              <a:ext cx="360" cy="368"/>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58" name="Rectangle 70"/>
            <p:cNvSpPr>
              <a:spLocks noChangeArrowheads="1"/>
            </p:cNvSpPr>
            <p:nvPr/>
          </p:nvSpPr>
          <p:spPr bwMode="auto">
            <a:xfrm>
              <a:off x="4512" y="1632"/>
              <a:ext cx="360" cy="368"/>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37959" name="Rectangle 71"/>
            <p:cNvSpPr>
              <a:spLocks noChangeArrowheads="1"/>
            </p:cNvSpPr>
            <p:nvPr/>
          </p:nvSpPr>
          <p:spPr bwMode="auto">
            <a:xfrm>
              <a:off x="4152" y="1632"/>
              <a:ext cx="360" cy="368"/>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60" name="Rectangle 72"/>
            <p:cNvSpPr>
              <a:spLocks noChangeArrowheads="1"/>
            </p:cNvSpPr>
            <p:nvPr/>
          </p:nvSpPr>
          <p:spPr bwMode="auto">
            <a:xfrm>
              <a:off x="3792" y="1632"/>
              <a:ext cx="360" cy="368"/>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dirty="0"/>
                <a:t>2</a:t>
              </a:r>
              <a:endParaRPr lang="en-US" sz="2800" dirty="0"/>
            </a:p>
          </p:txBody>
        </p:sp>
        <p:sp>
          <p:nvSpPr>
            <p:cNvPr id="37961" name="Line 73"/>
            <p:cNvSpPr>
              <a:spLocks noChangeShapeType="1"/>
            </p:cNvSpPr>
            <p:nvPr/>
          </p:nvSpPr>
          <p:spPr bwMode="auto">
            <a:xfrm>
              <a:off x="3792" y="1632"/>
              <a:ext cx="1440" cy="0"/>
            </a:xfrm>
            <a:prstGeom prst="line">
              <a:avLst/>
            </a:prstGeom>
            <a:noFill/>
            <a:ln w="28575" cap="sq">
              <a:solidFill>
                <a:schemeClr val="tx1"/>
              </a:solidFill>
              <a:miter lim="800000"/>
            </a:ln>
            <a:effectLst/>
          </p:spPr>
          <p:txBody>
            <a:bodyPr wrap="none"/>
            <a:lstStyle/>
            <a:p>
              <a:endParaRPr lang="en-US"/>
            </a:p>
          </p:txBody>
        </p:sp>
        <p:sp>
          <p:nvSpPr>
            <p:cNvPr id="37962" name="Line 74"/>
            <p:cNvSpPr>
              <a:spLocks noChangeShapeType="1"/>
            </p:cNvSpPr>
            <p:nvPr/>
          </p:nvSpPr>
          <p:spPr bwMode="auto">
            <a:xfrm>
              <a:off x="3792" y="2000"/>
              <a:ext cx="1440" cy="0"/>
            </a:xfrm>
            <a:prstGeom prst="line">
              <a:avLst/>
            </a:prstGeom>
            <a:noFill/>
            <a:ln w="28575" cap="sq">
              <a:solidFill>
                <a:schemeClr val="tx1"/>
              </a:solidFill>
              <a:miter lim="800000"/>
            </a:ln>
            <a:effectLst/>
          </p:spPr>
          <p:txBody>
            <a:bodyPr wrap="none"/>
            <a:lstStyle/>
            <a:p>
              <a:endParaRPr lang="en-US"/>
            </a:p>
          </p:txBody>
        </p:sp>
        <p:sp>
          <p:nvSpPr>
            <p:cNvPr id="37963" name="Line 75"/>
            <p:cNvSpPr>
              <a:spLocks noChangeShapeType="1"/>
            </p:cNvSpPr>
            <p:nvPr/>
          </p:nvSpPr>
          <p:spPr bwMode="auto">
            <a:xfrm>
              <a:off x="3792" y="1632"/>
              <a:ext cx="0" cy="368"/>
            </a:xfrm>
            <a:prstGeom prst="line">
              <a:avLst/>
            </a:prstGeom>
            <a:noFill/>
            <a:ln w="28575" cap="sq">
              <a:solidFill>
                <a:schemeClr val="tx1"/>
              </a:solidFill>
              <a:miter lim="800000"/>
            </a:ln>
            <a:effectLst/>
          </p:spPr>
          <p:txBody>
            <a:bodyPr wrap="none"/>
            <a:lstStyle/>
            <a:p>
              <a:endParaRPr lang="en-US"/>
            </a:p>
          </p:txBody>
        </p:sp>
        <p:sp>
          <p:nvSpPr>
            <p:cNvPr id="37964" name="Line 76"/>
            <p:cNvSpPr>
              <a:spLocks noChangeShapeType="1"/>
            </p:cNvSpPr>
            <p:nvPr/>
          </p:nvSpPr>
          <p:spPr bwMode="auto">
            <a:xfrm>
              <a:off x="4152" y="1632"/>
              <a:ext cx="0" cy="368"/>
            </a:xfrm>
            <a:prstGeom prst="line">
              <a:avLst/>
            </a:prstGeom>
            <a:noFill/>
            <a:ln w="12700">
              <a:solidFill>
                <a:schemeClr val="tx1"/>
              </a:solidFill>
              <a:miter lim="800000"/>
            </a:ln>
            <a:effectLst/>
          </p:spPr>
          <p:txBody>
            <a:bodyPr wrap="none"/>
            <a:lstStyle/>
            <a:p>
              <a:endParaRPr lang="en-US"/>
            </a:p>
          </p:txBody>
        </p:sp>
        <p:sp>
          <p:nvSpPr>
            <p:cNvPr id="37965" name="Line 77"/>
            <p:cNvSpPr>
              <a:spLocks noChangeShapeType="1"/>
            </p:cNvSpPr>
            <p:nvPr/>
          </p:nvSpPr>
          <p:spPr bwMode="auto">
            <a:xfrm>
              <a:off x="4512" y="1632"/>
              <a:ext cx="0" cy="368"/>
            </a:xfrm>
            <a:prstGeom prst="line">
              <a:avLst/>
            </a:prstGeom>
            <a:noFill/>
            <a:ln w="12700">
              <a:solidFill>
                <a:schemeClr val="tx1"/>
              </a:solidFill>
              <a:miter lim="800000"/>
            </a:ln>
            <a:effectLst/>
          </p:spPr>
          <p:txBody>
            <a:bodyPr wrap="none"/>
            <a:lstStyle/>
            <a:p>
              <a:endParaRPr lang="en-US"/>
            </a:p>
          </p:txBody>
        </p:sp>
        <p:sp>
          <p:nvSpPr>
            <p:cNvPr id="37966" name="Line 78"/>
            <p:cNvSpPr>
              <a:spLocks noChangeShapeType="1"/>
            </p:cNvSpPr>
            <p:nvPr/>
          </p:nvSpPr>
          <p:spPr bwMode="auto">
            <a:xfrm>
              <a:off x="4872" y="1632"/>
              <a:ext cx="0" cy="368"/>
            </a:xfrm>
            <a:prstGeom prst="line">
              <a:avLst/>
            </a:prstGeom>
            <a:noFill/>
            <a:ln w="12700">
              <a:solidFill>
                <a:schemeClr val="tx1"/>
              </a:solidFill>
              <a:miter lim="800000"/>
            </a:ln>
            <a:effectLst/>
          </p:spPr>
          <p:txBody>
            <a:bodyPr wrap="none"/>
            <a:lstStyle/>
            <a:p>
              <a:endParaRPr lang="en-US"/>
            </a:p>
          </p:txBody>
        </p:sp>
        <p:sp>
          <p:nvSpPr>
            <p:cNvPr id="37967" name="Line 79"/>
            <p:cNvSpPr>
              <a:spLocks noChangeShapeType="1"/>
            </p:cNvSpPr>
            <p:nvPr/>
          </p:nvSpPr>
          <p:spPr bwMode="auto">
            <a:xfrm>
              <a:off x="5232" y="1632"/>
              <a:ext cx="0" cy="368"/>
            </a:xfrm>
            <a:prstGeom prst="line">
              <a:avLst/>
            </a:prstGeom>
            <a:noFill/>
            <a:ln w="28575" cap="sq">
              <a:solidFill>
                <a:schemeClr val="tx1"/>
              </a:solidFill>
              <a:miter lim="800000"/>
            </a:ln>
            <a:effectLst/>
          </p:spPr>
          <p:txBody>
            <a:bodyPr wrap="none"/>
            <a:lstStyle/>
            <a:p>
              <a:endParaRPr lang="en-US"/>
            </a:p>
          </p:txBody>
        </p:sp>
      </p:grpSp>
      <p:grpSp>
        <p:nvGrpSpPr>
          <p:cNvPr id="4" name="Group 80"/>
          <p:cNvGrpSpPr/>
          <p:nvPr/>
        </p:nvGrpSpPr>
        <p:grpSpPr bwMode="auto">
          <a:xfrm>
            <a:off x="914400" y="2586037"/>
            <a:ext cx="7391400" cy="4089400"/>
            <a:chOff x="576" y="1536"/>
            <a:chExt cx="4656" cy="2576"/>
          </a:xfrm>
        </p:grpSpPr>
        <p:sp>
          <p:nvSpPr>
            <p:cNvPr id="37969" name="Rectangle 81"/>
            <p:cNvSpPr>
              <a:spLocks noChangeArrowheads="1"/>
            </p:cNvSpPr>
            <p:nvPr/>
          </p:nvSpPr>
          <p:spPr bwMode="auto">
            <a:xfrm>
              <a:off x="576" y="3746"/>
              <a:ext cx="240" cy="366"/>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5</a:t>
              </a:r>
              <a:endParaRPr lang="en-US" sz="2800"/>
            </a:p>
          </p:txBody>
        </p:sp>
        <p:sp>
          <p:nvSpPr>
            <p:cNvPr id="37970" name="Rectangle 82"/>
            <p:cNvSpPr>
              <a:spLocks noChangeArrowheads="1"/>
            </p:cNvSpPr>
            <p:nvPr/>
          </p:nvSpPr>
          <p:spPr bwMode="auto">
            <a:xfrm>
              <a:off x="576" y="3381"/>
              <a:ext cx="240" cy="36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7</a:t>
              </a:r>
              <a:endParaRPr lang="en-US" sz="2800"/>
            </a:p>
          </p:txBody>
        </p:sp>
        <p:sp>
          <p:nvSpPr>
            <p:cNvPr id="37971" name="Rectangle 83"/>
            <p:cNvSpPr>
              <a:spLocks noChangeArrowheads="1"/>
            </p:cNvSpPr>
            <p:nvPr/>
          </p:nvSpPr>
          <p:spPr bwMode="auto">
            <a:xfrm>
              <a:off x="576" y="3015"/>
              <a:ext cx="240" cy="366"/>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6</a:t>
              </a:r>
              <a:endParaRPr lang="en-US" sz="2800" dirty="0"/>
            </a:p>
          </p:txBody>
        </p:sp>
        <p:sp>
          <p:nvSpPr>
            <p:cNvPr id="37972" name="Rectangle 84"/>
            <p:cNvSpPr>
              <a:spLocks noChangeArrowheads="1"/>
            </p:cNvSpPr>
            <p:nvPr/>
          </p:nvSpPr>
          <p:spPr bwMode="auto">
            <a:xfrm>
              <a:off x="576" y="2649"/>
              <a:ext cx="240" cy="366"/>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3</a:t>
              </a:r>
              <a:endParaRPr lang="en-US" sz="2800"/>
            </a:p>
          </p:txBody>
        </p:sp>
        <p:sp>
          <p:nvSpPr>
            <p:cNvPr id="37973" name="Rectangle 85"/>
            <p:cNvSpPr>
              <a:spLocks noChangeArrowheads="1"/>
            </p:cNvSpPr>
            <p:nvPr/>
          </p:nvSpPr>
          <p:spPr bwMode="auto">
            <a:xfrm>
              <a:off x="576" y="2283"/>
              <a:ext cx="240" cy="366"/>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7974" name="Rectangle 86"/>
            <p:cNvSpPr>
              <a:spLocks noChangeArrowheads="1"/>
            </p:cNvSpPr>
            <p:nvPr/>
          </p:nvSpPr>
          <p:spPr bwMode="auto">
            <a:xfrm>
              <a:off x="576" y="1918"/>
              <a:ext cx="240" cy="36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37975" name="Rectangle 87"/>
            <p:cNvSpPr>
              <a:spLocks noChangeArrowheads="1"/>
            </p:cNvSpPr>
            <p:nvPr/>
          </p:nvSpPr>
          <p:spPr bwMode="auto">
            <a:xfrm>
              <a:off x="576" y="1536"/>
              <a:ext cx="240" cy="382"/>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4</a:t>
              </a:r>
              <a:endParaRPr lang="en-US" sz="2800"/>
            </a:p>
          </p:txBody>
        </p:sp>
        <p:sp>
          <p:nvSpPr>
            <p:cNvPr id="37976" name="Line 88"/>
            <p:cNvSpPr>
              <a:spLocks noChangeShapeType="1"/>
            </p:cNvSpPr>
            <p:nvPr/>
          </p:nvSpPr>
          <p:spPr bwMode="auto">
            <a:xfrm>
              <a:off x="576" y="1536"/>
              <a:ext cx="240" cy="0"/>
            </a:xfrm>
            <a:prstGeom prst="line">
              <a:avLst/>
            </a:prstGeom>
            <a:noFill/>
            <a:ln w="28575" cap="sq">
              <a:solidFill>
                <a:schemeClr val="tx1"/>
              </a:solidFill>
              <a:miter lim="800000"/>
            </a:ln>
            <a:effectLst/>
          </p:spPr>
          <p:txBody>
            <a:bodyPr wrap="none"/>
            <a:lstStyle/>
            <a:p>
              <a:endParaRPr lang="en-US"/>
            </a:p>
          </p:txBody>
        </p:sp>
        <p:sp>
          <p:nvSpPr>
            <p:cNvPr id="37977" name="Line 89"/>
            <p:cNvSpPr>
              <a:spLocks noChangeShapeType="1"/>
            </p:cNvSpPr>
            <p:nvPr/>
          </p:nvSpPr>
          <p:spPr bwMode="auto">
            <a:xfrm>
              <a:off x="576" y="1918"/>
              <a:ext cx="240" cy="0"/>
            </a:xfrm>
            <a:prstGeom prst="line">
              <a:avLst/>
            </a:prstGeom>
            <a:noFill/>
            <a:ln w="12700">
              <a:solidFill>
                <a:schemeClr val="tx1"/>
              </a:solidFill>
              <a:miter lim="800000"/>
            </a:ln>
            <a:effectLst/>
          </p:spPr>
          <p:txBody>
            <a:bodyPr wrap="none"/>
            <a:lstStyle/>
            <a:p>
              <a:endParaRPr lang="en-US"/>
            </a:p>
          </p:txBody>
        </p:sp>
        <p:sp>
          <p:nvSpPr>
            <p:cNvPr id="37978" name="Line 90"/>
            <p:cNvSpPr>
              <a:spLocks noChangeShapeType="1"/>
            </p:cNvSpPr>
            <p:nvPr/>
          </p:nvSpPr>
          <p:spPr bwMode="auto">
            <a:xfrm>
              <a:off x="576" y="2283"/>
              <a:ext cx="240" cy="0"/>
            </a:xfrm>
            <a:prstGeom prst="line">
              <a:avLst/>
            </a:prstGeom>
            <a:noFill/>
            <a:ln w="12700">
              <a:solidFill>
                <a:schemeClr val="tx1"/>
              </a:solidFill>
              <a:miter lim="800000"/>
            </a:ln>
            <a:effectLst/>
          </p:spPr>
          <p:txBody>
            <a:bodyPr wrap="none"/>
            <a:lstStyle/>
            <a:p>
              <a:endParaRPr lang="en-US"/>
            </a:p>
          </p:txBody>
        </p:sp>
        <p:sp>
          <p:nvSpPr>
            <p:cNvPr id="37979" name="Line 91"/>
            <p:cNvSpPr>
              <a:spLocks noChangeShapeType="1"/>
            </p:cNvSpPr>
            <p:nvPr/>
          </p:nvSpPr>
          <p:spPr bwMode="auto">
            <a:xfrm>
              <a:off x="576" y="2649"/>
              <a:ext cx="240" cy="0"/>
            </a:xfrm>
            <a:prstGeom prst="line">
              <a:avLst/>
            </a:prstGeom>
            <a:noFill/>
            <a:ln w="12700">
              <a:solidFill>
                <a:schemeClr val="tx1"/>
              </a:solidFill>
              <a:miter lim="800000"/>
            </a:ln>
            <a:effectLst/>
          </p:spPr>
          <p:txBody>
            <a:bodyPr wrap="none"/>
            <a:lstStyle/>
            <a:p>
              <a:endParaRPr lang="en-US"/>
            </a:p>
          </p:txBody>
        </p:sp>
        <p:sp>
          <p:nvSpPr>
            <p:cNvPr id="37980" name="Line 92"/>
            <p:cNvSpPr>
              <a:spLocks noChangeShapeType="1"/>
            </p:cNvSpPr>
            <p:nvPr/>
          </p:nvSpPr>
          <p:spPr bwMode="auto">
            <a:xfrm>
              <a:off x="576" y="3015"/>
              <a:ext cx="240" cy="0"/>
            </a:xfrm>
            <a:prstGeom prst="line">
              <a:avLst/>
            </a:prstGeom>
            <a:noFill/>
            <a:ln w="12700">
              <a:solidFill>
                <a:schemeClr val="tx1"/>
              </a:solidFill>
              <a:miter lim="800000"/>
            </a:ln>
            <a:effectLst/>
          </p:spPr>
          <p:txBody>
            <a:bodyPr wrap="none"/>
            <a:lstStyle/>
            <a:p>
              <a:endParaRPr lang="en-US"/>
            </a:p>
          </p:txBody>
        </p:sp>
        <p:sp>
          <p:nvSpPr>
            <p:cNvPr id="37981" name="Line 93"/>
            <p:cNvSpPr>
              <a:spLocks noChangeShapeType="1"/>
            </p:cNvSpPr>
            <p:nvPr/>
          </p:nvSpPr>
          <p:spPr bwMode="auto">
            <a:xfrm>
              <a:off x="576" y="3381"/>
              <a:ext cx="240" cy="0"/>
            </a:xfrm>
            <a:prstGeom prst="line">
              <a:avLst/>
            </a:prstGeom>
            <a:noFill/>
            <a:ln w="12700">
              <a:solidFill>
                <a:schemeClr val="tx1"/>
              </a:solidFill>
              <a:miter lim="800000"/>
            </a:ln>
            <a:effectLst/>
          </p:spPr>
          <p:txBody>
            <a:bodyPr wrap="none"/>
            <a:lstStyle/>
            <a:p>
              <a:endParaRPr lang="en-US"/>
            </a:p>
          </p:txBody>
        </p:sp>
        <p:sp>
          <p:nvSpPr>
            <p:cNvPr id="37982" name="Line 94"/>
            <p:cNvSpPr>
              <a:spLocks noChangeShapeType="1"/>
            </p:cNvSpPr>
            <p:nvPr/>
          </p:nvSpPr>
          <p:spPr bwMode="auto">
            <a:xfrm>
              <a:off x="576" y="3746"/>
              <a:ext cx="240" cy="0"/>
            </a:xfrm>
            <a:prstGeom prst="line">
              <a:avLst/>
            </a:prstGeom>
            <a:noFill/>
            <a:ln w="12700">
              <a:solidFill>
                <a:schemeClr val="tx1"/>
              </a:solidFill>
              <a:miter lim="800000"/>
            </a:ln>
            <a:effectLst/>
          </p:spPr>
          <p:txBody>
            <a:bodyPr wrap="none"/>
            <a:lstStyle/>
            <a:p>
              <a:endParaRPr lang="en-US"/>
            </a:p>
          </p:txBody>
        </p:sp>
        <p:sp>
          <p:nvSpPr>
            <p:cNvPr id="37983" name="Line 95"/>
            <p:cNvSpPr>
              <a:spLocks noChangeShapeType="1"/>
            </p:cNvSpPr>
            <p:nvPr/>
          </p:nvSpPr>
          <p:spPr bwMode="auto">
            <a:xfrm>
              <a:off x="576" y="4112"/>
              <a:ext cx="240" cy="0"/>
            </a:xfrm>
            <a:prstGeom prst="line">
              <a:avLst/>
            </a:prstGeom>
            <a:noFill/>
            <a:ln w="28575" cap="sq">
              <a:solidFill>
                <a:schemeClr val="tx1"/>
              </a:solidFill>
              <a:miter lim="800000"/>
            </a:ln>
            <a:effectLst/>
          </p:spPr>
          <p:txBody>
            <a:bodyPr wrap="none"/>
            <a:lstStyle/>
            <a:p>
              <a:endParaRPr lang="en-US"/>
            </a:p>
          </p:txBody>
        </p:sp>
        <p:sp>
          <p:nvSpPr>
            <p:cNvPr id="37984" name="Line 96"/>
            <p:cNvSpPr>
              <a:spLocks noChangeShapeType="1"/>
            </p:cNvSpPr>
            <p:nvPr/>
          </p:nvSpPr>
          <p:spPr bwMode="auto">
            <a:xfrm>
              <a:off x="576" y="1536"/>
              <a:ext cx="0" cy="2576"/>
            </a:xfrm>
            <a:prstGeom prst="line">
              <a:avLst/>
            </a:prstGeom>
            <a:noFill/>
            <a:ln w="28575" cap="sq">
              <a:solidFill>
                <a:schemeClr val="tx1"/>
              </a:solidFill>
              <a:miter lim="800000"/>
            </a:ln>
            <a:effectLst/>
          </p:spPr>
          <p:txBody>
            <a:bodyPr wrap="none"/>
            <a:lstStyle/>
            <a:p>
              <a:endParaRPr lang="en-US"/>
            </a:p>
          </p:txBody>
        </p:sp>
        <p:sp>
          <p:nvSpPr>
            <p:cNvPr id="37985" name="Line 97"/>
            <p:cNvSpPr>
              <a:spLocks noChangeShapeType="1"/>
            </p:cNvSpPr>
            <p:nvPr/>
          </p:nvSpPr>
          <p:spPr bwMode="auto">
            <a:xfrm>
              <a:off x="816" y="2649"/>
              <a:ext cx="0" cy="366"/>
            </a:xfrm>
            <a:prstGeom prst="line">
              <a:avLst/>
            </a:prstGeom>
            <a:noFill/>
            <a:ln w="12700">
              <a:solidFill>
                <a:schemeClr val="tx1"/>
              </a:solidFill>
              <a:miter lim="800000"/>
            </a:ln>
            <a:effectLst/>
          </p:spPr>
          <p:txBody>
            <a:bodyPr wrap="none"/>
            <a:lstStyle/>
            <a:p>
              <a:endParaRPr lang="en-US"/>
            </a:p>
          </p:txBody>
        </p:sp>
        <p:sp>
          <p:nvSpPr>
            <p:cNvPr id="37986" name="Line 98"/>
            <p:cNvSpPr>
              <a:spLocks noChangeShapeType="1"/>
            </p:cNvSpPr>
            <p:nvPr/>
          </p:nvSpPr>
          <p:spPr bwMode="auto">
            <a:xfrm>
              <a:off x="816" y="1536"/>
              <a:ext cx="0" cy="1113"/>
            </a:xfrm>
            <a:prstGeom prst="line">
              <a:avLst/>
            </a:prstGeom>
            <a:noFill/>
            <a:ln w="28575" cap="sq">
              <a:solidFill>
                <a:schemeClr val="tx1"/>
              </a:solidFill>
              <a:miter lim="800000"/>
            </a:ln>
            <a:effectLst/>
          </p:spPr>
          <p:txBody>
            <a:bodyPr wrap="none"/>
            <a:lstStyle/>
            <a:p>
              <a:endParaRPr lang="en-US"/>
            </a:p>
          </p:txBody>
        </p:sp>
        <p:sp>
          <p:nvSpPr>
            <p:cNvPr id="37987" name="Line 99"/>
            <p:cNvSpPr>
              <a:spLocks noChangeShapeType="1"/>
            </p:cNvSpPr>
            <p:nvPr/>
          </p:nvSpPr>
          <p:spPr bwMode="auto">
            <a:xfrm>
              <a:off x="816" y="2631"/>
              <a:ext cx="0" cy="1481"/>
            </a:xfrm>
            <a:prstGeom prst="line">
              <a:avLst/>
            </a:prstGeom>
            <a:noFill/>
            <a:ln w="28575" cap="sq">
              <a:solidFill>
                <a:schemeClr val="tx1"/>
              </a:solidFill>
              <a:miter lim="800000"/>
            </a:ln>
            <a:effectLst/>
          </p:spPr>
          <p:txBody>
            <a:bodyPr wrap="none"/>
            <a:lstStyle/>
            <a:p>
              <a:endParaRPr lang="en-US"/>
            </a:p>
          </p:txBody>
        </p:sp>
        <p:sp>
          <p:nvSpPr>
            <p:cNvPr id="37988" name="Rectangle 100"/>
            <p:cNvSpPr>
              <a:spLocks noChangeArrowheads="1"/>
            </p:cNvSpPr>
            <p:nvPr/>
          </p:nvSpPr>
          <p:spPr bwMode="auto">
            <a:xfrm>
              <a:off x="4872" y="2016"/>
              <a:ext cx="360" cy="36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89" name="Rectangle 101"/>
            <p:cNvSpPr>
              <a:spLocks noChangeArrowheads="1"/>
            </p:cNvSpPr>
            <p:nvPr/>
          </p:nvSpPr>
          <p:spPr bwMode="auto">
            <a:xfrm>
              <a:off x="4512" y="2016"/>
              <a:ext cx="360" cy="36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4</a:t>
              </a:r>
              <a:endParaRPr lang="en-US" sz="2800"/>
            </a:p>
          </p:txBody>
        </p:sp>
        <p:sp>
          <p:nvSpPr>
            <p:cNvPr id="37990" name="Rectangle 102"/>
            <p:cNvSpPr>
              <a:spLocks noChangeArrowheads="1"/>
            </p:cNvSpPr>
            <p:nvPr/>
          </p:nvSpPr>
          <p:spPr bwMode="auto">
            <a:xfrm>
              <a:off x="4152" y="2016"/>
              <a:ext cx="360" cy="36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91" name="Rectangle 103"/>
            <p:cNvSpPr>
              <a:spLocks noChangeArrowheads="1"/>
            </p:cNvSpPr>
            <p:nvPr/>
          </p:nvSpPr>
          <p:spPr bwMode="auto">
            <a:xfrm>
              <a:off x="3792" y="2016"/>
              <a:ext cx="360" cy="36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37992" name="Line 104"/>
            <p:cNvSpPr>
              <a:spLocks noChangeShapeType="1"/>
            </p:cNvSpPr>
            <p:nvPr/>
          </p:nvSpPr>
          <p:spPr bwMode="auto">
            <a:xfrm>
              <a:off x="3792" y="2016"/>
              <a:ext cx="1440" cy="0"/>
            </a:xfrm>
            <a:prstGeom prst="line">
              <a:avLst/>
            </a:prstGeom>
            <a:noFill/>
            <a:ln w="28575" cap="sq">
              <a:solidFill>
                <a:schemeClr val="tx1"/>
              </a:solidFill>
              <a:miter lim="800000"/>
            </a:ln>
            <a:effectLst/>
          </p:spPr>
          <p:txBody>
            <a:bodyPr wrap="none"/>
            <a:lstStyle/>
            <a:p>
              <a:endParaRPr lang="en-US"/>
            </a:p>
          </p:txBody>
        </p:sp>
        <p:sp>
          <p:nvSpPr>
            <p:cNvPr id="37993" name="Line 105"/>
            <p:cNvSpPr>
              <a:spLocks noChangeShapeType="1"/>
            </p:cNvSpPr>
            <p:nvPr/>
          </p:nvSpPr>
          <p:spPr bwMode="auto">
            <a:xfrm>
              <a:off x="3792" y="2384"/>
              <a:ext cx="1440" cy="0"/>
            </a:xfrm>
            <a:prstGeom prst="line">
              <a:avLst/>
            </a:prstGeom>
            <a:noFill/>
            <a:ln w="28575" cap="sq">
              <a:solidFill>
                <a:schemeClr val="tx1"/>
              </a:solidFill>
              <a:miter lim="800000"/>
            </a:ln>
            <a:effectLst/>
          </p:spPr>
          <p:txBody>
            <a:bodyPr wrap="none"/>
            <a:lstStyle/>
            <a:p>
              <a:endParaRPr lang="en-US"/>
            </a:p>
          </p:txBody>
        </p:sp>
        <p:sp>
          <p:nvSpPr>
            <p:cNvPr id="37994" name="Line 106"/>
            <p:cNvSpPr>
              <a:spLocks noChangeShapeType="1"/>
            </p:cNvSpPr>
            <p:nvPr/>
          </p:nvSpPr>
          <p:spPr bwMode="auto">
            <a:xfrm>
              <a:off x="3792" y="2016"/>
              <a:ext cx="0" cy="368"/>
            </a:xfrm>
            <a:prstGeom prst="line">
              <a:avLst/>
            </a:prstGeom>
            <a:noFill/>
            <a:ln w="28575" cap="sq">
              <a:solidFill>
                <a:schemeClr val="tx1"/>
              </a:solidFill>
              <a:miter lim="800000"/>
            </a:ln>
            <a:effectLst/>
          </p:spPr>
          <p:txBody>
            <a:bodyPr wrap="none"/>
            <a:lstStyle/>
            <a:p>
              <a:endParaRPr lang="en-US"/>
            </a:p>
          </p:txBody>
        </p:sp>
        <p:sp>
          <p:nvSpPr>
            <p:cNvPr id="37995" name="Line 107"/>
            <p:cNvSpPr>
              <a:spLocks noChangeShapeType="1"/>
            </p:cNvSpPr>
            <p:nvPr/>
          </p:nvSpPr>
          <p:spPr bwMode="auto">
            <a:xfrm>
              <a:off x="4152" y="2016"/>
              <a:ext cx="0" cy="368"/>
            </a:xfrm>
            <a:prstGeom prst="line">
              <a:avLst/>
            </a:prstGeom>
            <a:noFill/>
            <a:ln w="12700">
              <a:solidFill>
                <a:schemeClr val="tx1"/>
              </a:solidFill>
              <a:miter lim="800000"/>
            </a:ln>
            <a:effectLst/>
          </p:spPr>
          <p:txBody>
            <a:bodyPr wrap="none"/>
            <a:lstStyle/>
            <a:p>
              <a:endParaRPr lang="en-US"/>
            </a:p>
          </p:txBody>
        </p:sp>
        <p:sp>
          <p:nvSpPr>
            <p:cNvPr id="37996" name="Line 108"/>
            <p:cNvSpPr>
              <a:spLocks noChangeShapeType="1"/>
            </p:cNvSpPr>
            <p:nvPr/>
          </p:nvSpPr>
          <p:spPr bwMode="auto">
            <a:xfrm>
              <a:off x="4512" y="2016"/>
              <a:ext cx="0" cy="368"/>
            </a:xfrm>
            <a:prstGeom prst="line">
              <a:avLst/>
            </a:prstGeom>
            <a:noFill/>
            <a:ln w="12700">
              <a:solidFill>
                <a:schemeClr val="tx1"/>
              </a:solidFill>
              <a:miter lim="800000"/>
            </a:ln>
            <a:effectLst/>
          </p:spPr>
          <p:txBody>
            <a:bodyPr wrap="none"/>
            <a:lstStyle/>
            <a:p>
              <a:endParaRPr lang="en-US"/>
            </a:p>
          </p:txBody>
        </p:sp>
        <p:sp>
          <p:nvSpPr>
            <p:cNvPr id="37997" name="Line 109"/>
            <p:cNvSpPr>
              <a:spLocks noChangeShapeType="1"/>
            </p:cNvSpPr>
            <p:nvPr/>
          </p:nvSpPr>
          <p:spPr bwMode="auto">
            <a:xfrm>
              <a:off x="4872" y="2016"/>
              <a:ext cx="0" cy="368"/>
            </a:xfrm>
            <a:prstGeom prst="line">
              <a:avLst/>
            </a:prstGeom>
            <a:noFill/>
            <a:ln w="12700">
              <a:solidFill>
                <a:schemeClr val="tx1"/>
              </a:solidFill>
              <a:miter lim="800000"/>
            </a:ln>
            <a:effectLst/>
          </p:spPr>
          <p:txBody>
            <a:bodyPr wrap="none"/>
            <a:lstStyle/>
            <a:p>
              <a:endParaRPr lang="en-US"/>
            </a:p>
          </p:txBody>
        </p:sp>
        <p:sp>
          <p:nvSpPr>
            <p:cNvPr id="37998" name="Line 110"/>
            <p:cNvSpPr>
              <a:spLocks noChangeShapeType="1"/>
            </p:cNvSpPr>
            <p:nvPr/>
          </p:nvSpPr>
          <p:spPr bwMode="auto">
            <a:xfrm>
              <a:off x="5232" y="2016"/>
              <a:ext cx="0" cy="368"/>
            </a:xfrm>
            <a:prstGeom prst="line">
              <a:avLst/>
            </a:prstGeom>
            <a:noFill/>
            <a:ln w="28575" cap="sq">
              <a:solidFill>
                <a:schemeClr val="tx1"/>
              </a:solidFill>
              <a:miter lim="800000"/>
            </a:ln>
            <a:effectLst/>
          </p:spPr>
          <p:txBody>
            <a:bodyPr wrap="none"/>
            <a:lstStyle/>
            <a:p>
              <a:endParaRPr lang="en-US"/>
            </a:p>
          </p:txBody>
        </p:sp>
      </p:grpSp>
      <p:grpSp>
        <p:nvGrpSpPr>
          <p:cNvPr id="25" name="Group 24"/>
          <p:cNvGrpSpPr/>
          <p:nvPr/>
        </p:nvGrpSpPr>
        <p:grpSpPr>
          <a:xfrm>
            <a:off x="381000" y="2586037"/>
            <a:ext cx="381000" cy="4089401"/>
            <a:chOff x="381000" y="2586037"/>
            <a:chExt cx="381000" cy="4089401"/>
          </a:xfrm>
        </p:grpSpPr>
        <p:sp>
          <p:nvSpPr>
            <p:cNvPr id="38000" name="Rectangle 112"/>
            <p:cNvSpPr>
              <a:spLocks noChangeArrowheads="1"/>
            </p:cNvSpPr>
            <p:nvPr/>
          </p:nvSpPr>
          <p:spPr bwMode="auto">
            <a:xfrm>
              <a:off x="381000" y="6094412"/>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4</a:t>
              </a:r>
              <a:endParaRPr lang="en-US" sz="2800">
                <a:latin typeface="+mj-lt"/>
              </a:endParaRPr>
            </a:p>
          </p:txBody>
        </p:sp>
        <p:sp>
          <p:nvSpPr>
            <p:cNvPr id="38001" name="Rectangle 113"/>
            <p:cNvSpPr>
              <a:spLocks noChangeArrowheads="1"/>
            </p:cNvSpPr>
            <p:nvPr/>
          </p:nvSpPr>
          <p:spPr bwMode="auto">
            <a:xfrm>
              <a:off x="381000" y="5514975"/>
              <a:ext cx="381000" cy="579438"/>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5</a:t>
              </a:r>
              <a:endParaRPr lang="en-US" sz="2800">
                <a:latin typeface="+mj-lt"/>
              </a:endParaRPr>
            </a:p>
          </p:txBody>
        </p:sp>
        <p:sp>
          <p:nvSpPr>
            <p:cNvPr id="38002" name="Rectangle 114"/>
            <p:cNvSpPr>
              <a:spLocks noChangeArrowheads="1"/>
            </p:cNvSpPr>
            <p:nvPr/>
          </p:nvSpPr>
          <p:spPr bwMode="auto">
            <a:xfrm>
              <a:off x="381000" y="4933950"/>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smtClean="0">
                  <a:latin typeface="+mj-lt"/>
                </a:rPr>
                <a:t>1</a:t>
              </a:r>
              <a:endParaRPr lang="en-US" sz="2800" dirty="0">
                <a:latin typeface="+mj-lt"/>
              </a:endParaRPr>
            </a:p>
          </p:txBody>
        </p:sp>
        <p:sp>
          <p:nvSpPr>
            <p:cNvPr id="38003" name="Rectangle 115"/>
            <p:cNvSpPr>
              <a:spLocks noChangeArrowheads="1"/>
            </p:cNvSpPr>
            <p:nvPr/>
          </p:nvSpPr>
          <p:spPr bwMode="auto">
            <a:xfrm>
              <a:off x="381000" y="4352925"/>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6</a:t>
              </a:r>
              <a:endParaRPr lang="en-US" sz="2800">
                <a:latin typeface="+mj-lt"/>
              </a:endParaRPr>
            </a:p>
          </p:txBody>
        </p:sp>
        <p:sp>
          <p:nvSpPr>
            <p:cNvPr id="38004" name="Rectangle 116"/>
            <p:cNvSpPr>
              <a:spLocks noChangeArrowheads="1"/>
            </p:cNvSpPr>
            <p:nvPr/>
          </p:nvSpPr>
          <p:spPr bwMode="auto">
            <a:xfrm>
              <a:off x="381000" y="3771900"/>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7</a:t>
              </a:r>
              <a:endParaRPr lang="en-US" sz="2800">
                <a:latin typeface="+mj-lt"/>
              </a:endParaRPr>
            </a:p>
          </p:txBody>
        </p:sp>
        <p:sp>
          <p:nvSpPr>
            <p:cNvPr id="38005" name="Rectangle 117"/>
            <p:cNvSpPr>
              <a:spLocks noChangeArrowheads="1"/>
            </p:cNvSpPr>
            <p:nvPr/>
          </p:nvSpPr>
          <p:spPr bwMode="auto">
            <a:xfrm>
              <a:off x="381000" y="3192462"/>
              <a:ext cx="381000" cy="579438"/>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3</a:t>
              </a:r>
              <a:endParaRPr lang="en-US" sz="2800">
                <a:latin typeface="+mj-lt"/>
              </a:endParaRPr>
            </a:p>
          </p:txBody>
        </p:sp>
        <p:sp>
          <p:nvSpPr>
            <p:cNvPr id="38006" name="Rectangle 118"/>
            <p:cNvSpPr>
              <a:spLocks noChangeArrowheads="1"/>
            </p:cNvSpPr>
            <p:nvPr/>
          </p:nvSpPr>
          <p:spPr bwMode="auto">
            <a:xfrm>
              <a:off x="381000" y="2586037"/>
              <a:ext cx="381000" cy="606425"/>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dirty="0">
                  <a:latin typeface="+mj-lt"/>
                </a:rPr>
                <a:t>2</a:t>
              </a:r>
              <a:endParaRPr lang="en-US" sz="2800" dirty="0">
                <a:latin typeface="+mj-lt"/>
              </a:endParaRPr>
            </a:p>
          </p:txBody>
        </p:sp>
        <p:sp>
          <p:nvSpPr>
            <p:cNvPr id="38007" name="Line 119"/>
            <p:cNvSpPr>
              <a:spLocks noChangeShapeType="1"/>
            </p:cNvSpPr>
            <p:nvPr/>
          </p:nvSpPr>
          <p:spPr bwMode="auto">
            <a:xfrm>
              <a:off x="381000" y="2586037"/>
              <a:ext cx="381000" cy="0"/>
            </a:xfrm>
            <a:prstGeom prst="line">
              <a:avLst/>
            </a:prstGeom>
            <a:noFill/>
            <a:ln w="28575" cap="sq">
              <a:solidFill>
                <a:schemeClr val="tx1"/>
              </a:solidFill>
              <a:miter lim="800000"/>
            </a:ln>
            <a:effectLst/>
          </p:spPr>
          <p:txBody>
            <a:bodyPr wrap="none"/>
            <a:lstStyle/>
            <a:p>
              <a:endParaRPr lang="en-US">
                <a:latin typeface="+mj-lt"/>
              </a:endParaRPr>
            </a:p>
          </p:txBody>
        </p:sp>
        <p:sp>
          <p:nvSpPr>
            <p:cNvPr id="38008" name="Line 120"/>
            <p:cNvSpPr>
              <a:spLocks noChangeShapeType="1"/>
            </p:cNvSpPr>
            <p:nvPr/>
          </p:nvSpPr>
          <p:spPr bwMode="auto">
            <a:xfrm>
              <a:off x="381000" y="3192462"/>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09" name="Line 121"/>
            <p:cNvSpPr>
              <a:spLocks noChangeShapeType="1"/>
            </p:cNvSpPr>
            <p:nvPr/>
          </p:nvSpPr>
          <p:spPr bwMode="auto">
            <a:xfrm>
              <a:off x="381000" y="3771900"/>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10" name="Line 122"/>
            <p:cNvSpPr>
              <a:spLocks noChangeShapeType="1"/>
            </p:cNvSpPr>
            <p:nvPr/>
          </p:nvSpPr>
          <p:spPr bwMode="auto">
            <a:xfrm>
              <a:off x="381000" y="4352925"/>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11" name="Line 123"/>
            <p:cNvSpPr>
              <a:spLocks noChangeShapeType="1"/>
            </p:cNvSpPr>
            <p:nvPr/>
          </p:nvSpPr>
          <p:spPr bwMode="auto">
            <a:xfrm>
              <a:off x="381000" y="4933950"/>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12" name="Line 124"/>
            <p:cNvSpPr>
              <a:spLocks noChangeShapeType="1"/>
            </p:cNvSpPr>
            <p:nvPr/>
          </p:nvSpPr>
          <p:spPr bwMode="auto">
            <a:xfrm>
              <a:off x="381000" y="5514975"/>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13" name="Line 125"/>
            <p:cNvSpPr>
              <a:spLocks noChangeShapeType="1"/>
            </p:cNvSpPr>
            <p:nvPr/>
          </p:nvSpPr>
          <p:spPr bwMode="auto">
            <a:xfrm>
              <a:off x="381000" y="6094412"/>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8014" name="Line 126"/>
            <p:cNvSpPr>
              <a:spLocks noChangeShapeType="1"/>
            </p:cNvSpPr>
            <p:nvPr/>
          </p:nvSpPr>
          <p:spPr bwMode="auto">
            <a:xfrm>
              <a:off x="381000" y="6675437"/>
              <a:ext cx="381000" cy="0"/>
            </a:xfrm>
            <a:prstGeom prst="line">
              <a:avLst/>
            </a:prstGeom>
            <a:noFill/>
            <a:ln w="28575" cap="sq">
              <a:solidFill>
                <a:schemeClr val="tx1"/>
              </a:solidFill>
              <a:miter lim="800000"/>
            </a:ln>
            <a:effectLst/>
          </p:spPr>
          <p:txBody>
            <a:bodyPr wrap="none"/>
            <a:lstStyle/>
            <a:p>
              <a:endParaRPr lang="en-US">
                <a:latin typeface="+mj-lt"/>
              </a:endParaRPr>
            </a:p>
          </p:txBody>
        </p:sp>
        <p:sp>
          <p:nvSpPr>
            <p:cNvPr id="38015" name="Line 127"/>
            <p:cNvSpPr>
              <a:spLocks noChangeShapeType="1"/>
            </p:cNvSpPr>
            <p:nvPr/>
          </p:nvSpPr>
          <p:spPr bwMode="auto">
            <a:xfrm>
              <a:off x="381000" y="2586037"/>
              <a:ext cx="0" cy="4089400"/>
            </a:xfrm>
            <a:prstGeom prst="line">
              <a:avLst/>
            </a:prstGeom>
            <a:noFill/>
            <a:ln w="28575" cap="sq">
              <a:solidFill>
                <a:schemeClr val="tx1"/>
              </a:solidFill>
              <a:miter lim="800000"/>
            </a:ln>
            <a:effectLst/>
          </p:spPr>
          <p:txBody>
            <a:bodyPr wrap="none"/>
            <a:lstStyle/>
            <a:p>
              <a:endParaRPr lang="en-US">
                <a:latin typeface="+mj-lt"/>
              </a:endParaRPr>
            </a:p>
          </p:txBody>
        </p:sp>
        <p:sp>
          <p:nvSpPr>
            <p:cNvPr id="38016" name="Line 128"/>
            <p:cNvSpPr>
              <a:spLocks noChangeShapeType="1"/>
            </p:cNvSpPr>
            <p:nvPr/>
          </p:nvSpPr>
          <p:spPr bwMode="auto">
            <a:xfrm>
              <a:off x="762000" y="4352925"/>
              <a:ext cx="0" cy="581025"/>
            </a:xfrm>
            <a:prstGeom prst="line">
              <a:avLst/>
            </a:prstGeom>
            <a:noFill/>
            <a:ln w="12700">
              <a:solidFill>
                <a:schemeClr val="tx1"/>
              </a:solidFill>
              <a:miter lim="800000"/>
            </a:ln>
            <a:effectLst/>
          </p:spPr>
          <p:txBody>
            <a:bodyPr wrap="none"/>
            <a:lstStyle/>
            <a:p>
              <a:endParaRPr lang="en-US">
                <a:latin typeface="+mj-lt"/>
              </a:endParaRPr>
            </a:p>
          </p:txBody>
        </p:sp>
        <p:sp>
          <p:nvSpPr>
            <p:cNvPr id="38017" name="Line 129"/>
            <p:cNvSpPr>
              <a:spLocks noChangeShapeType="1"/>
            </p:cNvSpPr>
            <p:nvPr/>
          </p:nvSpPr>
          <p:spPr bwMode="auto">
            <a:xfrm>
              <a:off x="762000" y="2586037"/>
              <a:ext cx="0" cy="1766888"/>
            </a:xfrm>
            <a:prstGeom prst="line">
              <a:avLst/>
            </a:prstGeom>
            <a:noFill/>
            <a:ln w="28575" cap="sq">
              <a:solidFill>
                <a:schemeClr val="tx1"/>
              </a:solidFill>
              <a:miter lim="800000"/>
            </a:ln>
            <a:effectLst/>
          </p:spPr>
          <p:txBody>
            <a:bodyPr wrap="none"/>
            <a:lstStyle/>
            <a:p>
              <a:endParaRPr lang="en-US">
                <a:latin typeface="+mj-lt"/>
              </a:endParaRPr>
            </a:p>
          </p:txBody>
        </p:sp>
        <p:sp>
          <p:nvSpPr>
            <p:cNvPr id="38018" name="Line 130"/>
            <p:cNvSpPr>
              <a:spLocks noChangeShapeType="1"/>
            </p:cNvSpPr>
            <p:nvPr/>
          </p:nvSpPr>
          <p:spPr bwMode="auto">
            <a:xfrm>
              <a:off x="762000" y="4324350"/>
              <a:ext cx="0" cy="2351088"/>
            </a:xfrm>
            <a:prstGeom prst="line">
              <a:avLst/>
            </a:prstGeom>
            <a:noFill/>
            <a:ln w="28575" cap="sq">
              <a:solidFill>
                <a:schemeClr val="tx1"/>
              </a:solidFill>
              <a:miter lim="800000"/>
            </a:ln>
            <a:effectLst/>
          </p:spPr>
          <p:txBody>
            <a:bodyPr wrap="none"/>
            <a:lstStyle/>
            <a:p>
              <a:endParaRPr lang="en-US">
                <a:latin typeface="+mj-lt"/>
              </a:endParaRPr>
            </a:p>
          </p:txBody>
        </p:sp>
      </p:grpSp>
      <p:grpSp>
        <p:nvGrpSpPr>
          <p:cNvPr id="26" name="Group 25"/>
          <p:cNvGrpSpPr/>
          <p:nvPr/>
        </p:nvGrpSpPr>
        <p:grpSpPr>
          <a:xfrm>
            <a:off x="6019800" y="3957637"/>
            <a:ext cx="2286000" cy="584200"/>
            <a:chOff x="6019800" y="3957637"/>
            <a:chExt cx="2286000" cy="584200"/>
          </a:xfrm>
        </p:grpSpPr>
        <p:sp>
          <p:nvSpPr>
            <p:cNvPr id="38019" name="Rectangle 131"/>
            <p:cNvSpPr>
              <a:spLocks noChangeArrowheads="1"/>
            </p:cNvSpPr>
            <p:nvPr/>
          </p:nvSpPr>
          <p:spPr bwMode="auto">
            <a:xfrm>
              <a:off x="77343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38020" name="Rectangle 132"/>
            <p:cNvSpPr>
              <a:spLocks noChangeArrowheads="1"/>
            </p:cNvSpPr>
            <p:nvPr/>
          </p:nvSpPr>
          <p:spPr bwMode="auto">
            <a:xfrm>
              <a:off x="71628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8021" name="Rectangle 133"/>
            <p:cNvSpPr>
              <a:spLocks noChangeArrowheads="1"/>
            </p:cNvSpPr>
            <p:nvPr/>
          </p:nvSpPr>
          <p:spPr bwMode="auto">
            <a:xfrm>
              <a:off x="65913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2</a:t>
              </a:r>
              <a:endParaRPr lang="en-US" sz="2800" dirty="0"/>
            </a:p>
          </p:txBody>
        </p:sp>
        <p:sp>
          <p:nvSpPr>
            <p:cNvPr id="38022" name="Rectangle 134"/>
            <p:cNvSpPr>
              <a:spLocks noChangeArrowheads="1"/>
            </p:cNvSpPr>
            <p:nvPr/>
          </p:nvSpPr>
          <p:spPr bwMode="auto">
            <a:xfrm>
              <a:off x="60198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8023" name="Line 135"/>
            <p:cNvSpPr>
              <a:spLocks noChangeShapeType="1"/>
            </p:cNvSpPr>
            <p:nvPr/>
          </p:nvSpPr>
          <p:spPr bwMode="auto">
            <a:xfrm>
              <a:off x="6019800" y="3957637"/>
              <a:ext cx="2286000" cy="0"/>
            </a:xfrm>
            <a:prstGeom prst="line">
              <a:avLst/>
            </a:prstGeom>
            <a:noFill/>
            <a:ln w="28575" cap="sq">
              <a:solidFill>
                <a:schemeClr val="tx1"/>
              </a:solidFill>
              <a:miter lim="800000"/>
            </a:ln>
            <a:effectLst/>
          </p:spPr>
          <p:txBody>
            <a:bodyPr wrap="none"/>
            <a:lstStyle/>
            <a:p>
              <a:endParaRPr lang="en-US"/>
            </a:p>
          </p:txBody>
        </p:sp>
        <p:sp>
          <p:nvSpPr>
            <p:cNvPr id="38024" name="Line 136"/>
            <p:cNvSpPr>
              <a:spLocks noChangeShapeType="1"/>
            </p:cNvSpPr>
            <p:nvPr/>
          </p:nvSpPr>
          <p:spPr bwMode="auto">
            <a:xfrm>
              <a:off x="6019800" y="4541837"/>
              <a:ext cx="2286000" cy="0"/>
            </a:xfrm>
            <a:prstGeom prst="line">
              <a:avLst/>
            </a:prstGeom>
            <a:noFill/>
            <a:ln w="28575" cap="sq">
              <a:solidFill>
                <a:schemeClr val="tx1"/>
              </a:solidFill>
              <a:miter lim="800000"/>
            </a:ln>
            <a:effectLst/>
          </p:spPr>
          <p:txBody>
            <a:bodyPr wrap="none"/>
            <a:lstStyle/>
            <a:p>
              <a:endParaRPr lang="en-US"/>
            </a:p>
          </p:txBody>
        </p:sp>
        <p:sp>
          <p:nvSpPr>
            <p:cNvPr id="38025" name="Line 137"/>
            <p:cNvSpPr>
              <a:spLocks noChangeShapeType="1"/>
            </p:cNvSpPr>
            <p:nvPr/>
          </p:nvSpPr>
          <p:spPr bwMode="auto">
            <a:xfrm>
              <a:off x="6019800" y="3957637"/>
              <a:ext cx="0" cy="584200"/>
            </a:xfrm>
            <a:prstGeom prst="line">
              <a:avLst/>
            </a:prstGeom>
            <a:noFill/>
            <a:ln w="28575" cap="sq">
              <a:solidFill>
                <a:schemeClr val="tx1"/>
              </a:solidFill>
              <a:miter lim="800000"/>
            </a:ln>
            <a:effectLst/>
          </p:spPr>
          <p:txBody>
            <a:bodyPr wrap="none"/>
            <a:lstStyle/>
            <a:p>
              <a:endParaRPr lang="en-US"/>
            </a:p>
          </p:txBody>
        </p:sp>
        <p:sp>
          <p:nvSpPr>
            <p:cNvPr id="38026" name="Line 138"/>
            <p:cNvSpPr>
              <a:spLocks noChangeShapeType="1"/>
            </p:cNvSpPr>
            <p:nvPr/>
          </p:nvSpPr>
          <p:spPr bwMode="auto">
            <a:xfrm>
              <a:off x="6591300" y="3957637"/>
              <a:ext cx="0" cy="584200"/>
            </a:xfrm>
            <a:prstGeom prst="line">
              <a:avLst/>
            </a:prstGeom>
            <a:noFill/>
            <a:ln w="12700">
              <a:solidFill>
                <a:schemeClr val="tx1"/>
              </a:solidFill>
              <a:miter lim="800000"/>
            </a:ln>
            <a:effectLst/>
          </p:spPr>
          <p:txBody>
            <a:bodyPr wrap="none"/>
            <a:lstStyle/>
            <a:p>
              <a:endParaRPr lang="en-US"/>
            </a:p>
          </p:txBody>
        </p:sp>
        <p:sp>
          <p:nvSpPr>
            <p:cNvPr id="38027" name="Line 139"/>
            <p:cNvSpPr>
              <a:spLocks noChangeShapeType="1"/>
            </p:cNvSpPr>
            <p:nvPr/>
          </p:nvSpPr>
          <p:spPr bwMode="auto">
            <a:xfrm>
              <a:off x="7162800" y="3957637"/>
              <a:ext cx="0" cy="584200"/>
            </a:xfrm>
            <a:prstGeom prst="line">
              <a:avLst/>
            </a:prstGeom>
            <a:noFill/>
            <a:ln w="12700">
              <a:solidFill>
                <a:schemeClr val="tx1"/>
              </a:solidFill>
              <a:miter lim="800000"/>
            </a:ln>
            <a:effectLst/>
          </p:spPr>
          <p:txBody>
            <a:bodyPr wrap="none"/>
            <a:lstStyle/>
            <a:p>
              <a:endParaRPr lang="en-US"/>
            </a:p>
          </p:txBody>
        </p:sp>
        <p:sp>
          <p:nvSpPr>
            <p:cNvPr id="38028" name="Line 140"/>
            <p:cNvSpPr>
              <a:spLocks noChangeShapeType="1"/>
            </p:cNvSpPr>
            <p:nvPr/>
          </p:nvSpPr>
          <p:spPr bwMode="auto">
            <a:xfrm>
              <a:off x="7734300" y="3957637"/>
              <a:ext cx="0" cy="584200"/>
            </a:xfrm>
            <a:prstGeom prst="line">
              <a:avLst/>
            </a:prstGeom>
            <a:noFill/>
            <a:ln w="12700">
              <a:solidFill>
                <a:schemeClr val="tx1"/>
              </a:solidFill>
              <a:miter lim="800000"/>
            </a:ln>
            <a:effectLst/>
          </p:spPr>
          <p:txBody>
            <a:bodyPr wrap="none"/>
            <a:lstStyle/>
            <a:p>
              <a:endParaRPr lang="en-US"/>
            </a:p>
          </p:txBody>
        </p:sp>
        <p:sp>
          <p:nvSpPr>
            <p:cNvPr id="38029" name="Line 141"/>
            <p:cNvSpPr>
              <a:spLocks noChangeShapeType="1"/>
            </p:cNvSpPr>
            <p:nvPr/>
          </p:nvSpPr>
          <p:spPr bwMode="auto">
            <a:xfrm>
              <a:off x="8305800" y="3957637"/>
              <a:ext cx="0" cy="584200"/>
            </a:xfrm>
            <a:prstGeom prst="line">
              <a:avLst/>
            </a:prstGeom>
            <a:noFill/>
            <a:ln w="28575" cap="sq">
              <a:solidFill>
                <a:schemeClr val="tx1"/>
              </a:solidFill>
              <a:miter lim="800000"/>
            </a:ln>
            <a:effectLst/>
          </p:spPr>
          <p:txBody>
            <a:bodyPr wrap="none"/>
            <a:lstStyle/>
            <a:p>
              <a:endParaRPr lang="en-US"/>
            </a:p>
          </p:txBody>
        </p:sp>
      </p:grpSp>
      <p:sp>
        <p:nvSpPr>
          <p:cNvPr id="126" name="Footer Placeholder 125"/>
          <p:cNvSpPr>
            <a:spLocks noGrp="1"/>
          </p:cNvSpPr>
          <p:nvPr>
            <p:ph type="ftr" sz="quarter" idx="11"/>
          </p:nvPr>
        </p:nvSpPr>
        <p:spPr/>
        <p:txBody>
          <a:bodyPr/>
          <a:lstStyle/>
          <a:p>
            <a:r>
              <a:rPr lang="en-US" smtClean="0"/>
              <a:t>J. Leskovec, A. Rajaraman, J. Ullman: Mining of Massive Datasets, http://www.mmds.org</a:t>
            </a:r>
            <a:endParaRPr lang="en-US"/>
          </a:p>
        </p:txBody>
      </p:sp>
      <p:grpSp>
        <p:nvGrpSpPr>
          <p:cNvPr id="19" name="Group 18"/>
          <p:cNvGrpSpPr/>
          <p:nvPr/>
        </p:nvGrpSpPr>
        <p:grpSpPr>
          <a:xfrm>
            <a:off x="685800" y="1320224"/>
            <a:ext cx="5410200" cy="1569025"/>
            <a:chOff x="685800" y="1320224"/>
            <a:chExt cx="5410200" cy="1569025"/>
          </a:xfrm>
        </p:grpSpPr>
        <p:sp>
          <p:nvSpPr>
            <p:cNvPr id="6" name="TextBox 5"/>
            <p:cNvSpPr txBox="1"/>
            <p:nvPr/>
          </p:nvSpPr>
          <p:spPr>
            <a:xfrm>
              <a:off x="2560691" y="1320224"/>
              <a:ext cx="2925710" cy="584775"/>
            </a:xfrm>
            <a:prstGeom prst="rect">
              <a:avLst/>
            </a:prstGeom>
            <a:noFill/>
          </p:spPr>
          <p:txBody>
            <a:bodyPr wrap="square" rtlCol="0">
              <a:spAutoFit/>
            </a:bodyPr>
            <a:lstStyle/>
            <a:p>
              <a:r>
                <a:rPr lang="en-US" sz="1600" dirty="0" smtClean="0">
                  <a:solidFill>
                    <a:srgbClr val="0000FF"/>
                  </a:solidFill>
                  <a:latin typeface="Arial" panose="020B0604020202020204" pitchFamily="34" charset="0"/>
                  <a:cs typeface="Arial" panose="020B0604020202020204" pitchFamily="34" charset="0"/>
                </a:rPr>
                <a:t>2</a:t>
              </a:r>
              <a:r>
                <a:rPr lang="en-US" sz="1600" baseline="30000" dirty="0" smtClean="0">
                  <a:solidFill>
                    <a:srgbClr val="0000FF"/>
                  </a:solidFill>
                  <a:latin typeface="Arial" panose="020B0604020202020204" pitchFamily="34" charset="0"/>
                  <a:cs typeface="Arial" panose="020B0604020202020204" pitchFamily="34" charset="0"/>
                </a:rPr>
                <a:t>nd</a:t>
              </a:r>
              <a:r>
                <a:rPr lang="en-US" sz="1600" dirty="0" smtClean="0">
                  <a:solidFill>
                    <a:srgbClr val="0000FF"/>
                  </a:solidFill>
                  <a:latin typeface="Arial" panose="020B0604020202020204" pitchFamily="34" charset="0"/>
                  <a:cs typeface="Arial" panose="020B0604020202020204" pitchFamily="34" charset="0"/>
                </a:rPr>
                <a:t> element of the permutation is the first to map to a 1</a:t>
              </a:r>
              <a:endParaRPr lang="en-US" sz="1600" dirty="0" smtClean="0">
                <a:solidFill>
                  <a:srgbClr val="0000FF"/>
                </a:solidFill>
                <a:latin typeface="Arial" panose="020B0604020202020204" pitchFamily="34" charset="0"/>
                <a:cs typeface="Arial" panose="020B0604020202020204" pitchFamily="34" charset="0"/>
              </a:endParaRPr>
            </a:p>
          </p:txBody>
        </p:sp>
        <p:cxnSp>
          <p:nvCxnSpPr>
            <p:cNvPr id="8" name="Straight Arrow Connector 7"/>
            <p:cNvCxnSpPr/>
            <p:nvPr/>
          </p:nvCxnSpPr>
          <p:spPr>
            <a:xfrm flipH="1">
              <a:off x="685800" y="1828800"/>
              <a:ext cx="1981200" cy="909637"/>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0" name="Straight Arrow Connector 9"/>
            <p:cNvCxnSpPr/>
            <p:nvPr/>
          </p:nvCxnSpPr>
          <p:spPr>
            <a:xfrm flipH="1">
              <a:off x="2438400" y="1904999"/>
              <a:ext cx="457200" cy="978694"/>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2" name="Straight Arrow Connector 11"/>
            <p:cNvCxnSpPr/>
            <p:nvPr/>
          </p:nvCxnSpPr>
          <p:spPr>
            <a:xfrm>
              <a:off x="3246461" y="1904999"/>
              <a:ext cx="2849539" cy="984250"/>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20" name="Group 19"/>
          <p:cNvGrpSpPr/>
          <p:nvPr/>
        </p:nvGrpSpPr>
        <p:grpSpPr>
          <a:xfrm>
            <a:off x="1219201" y="3030537"/>
            <a:ext cx="7010399" cy="2608263"/>
            <a:chOff x="1219201" y="3030537"/>
            <a:chExt cx="7010399" cy="2608263"/>
          </a:xfrm>
        </p:grpSpPr>
        <p:sp>
          <p:nvSpPr>
            <p:cNvPr id="134" name="TextBox 133"/>
            <p:cNvSpPr txBox="1"/>
            <p:nvPr/>
          </p:nvSpPr>
          <p:spPr>
            <a:xfrm>
              <a:off x="5273723" y="5054025"/>
              <a:ext cx="2955877" cy="584775"/>
            </a:xfrm>
            <a:prstGeom prst="rect">
              <a:avLst/>
            </a:prstGeom>
            <a:noFill/>
          </p:spPr>
          <p:txBody>
            <a:bodyPr wrap="square" rtlCol="0">
              <a:spAutoFit/>
            </a:bodyPr>
            <a:lstStyle/>
            <a:p>
              <a:r>
                <a:rPr lang="en-US" sz="1600" dirty="0" smtClean="0">
                  <a:solidFill>
                    <a:srgbClr val="0000FF"/>
                  </a:solidFill>
                  <a:latin typeface="Arial" panose="020B0604020202020204" pitchFamily="34" charset="0"/>
                  <a:cs typeface="Arial" panose="020B0604020202020204" pitchFamily="34" charset="0"/>
                </a:rPr>
                <a:t>4</a:t>
              </a:r>
              <a:r>
                <a:rPr lang="en-US" sz="1600" baseline="30000" dirty="0" smtClean="0">
                  <a:solidFill>
                    <a:srgbClr val="0000FF"/>
                  </a:solidFill>
                  <a:latin typeface="Arial" panose="020B0604020202020204" pitchFamily="34" charset="0"/>
                  <a:cs typeface="Arial" panose="020B0604020202020204" pitchFamily="34" charset="0"/>
                </a:rPr>
                <a:t>th</a:t>
              </a:r>
              <a:r>
                <a:rPr lang="en-US" sz="1600" dirty="0" smtClean="0">
                  <a:solidFill>
                    <a:srgbClr val="0000FF"/>
                  </a:solidFill>
                  <a:latin typeface="Arial" panose="020B0604020202020204" pitchFamily="34" charset="0"/>
                  <a:cs typeface="Arial" panose="020B0604020202020204" pitchFamily="34" charset="0"/>
                </a:rPr>
                <a:t> element of the permutation is the first to map to a 1</a:t>
              </a:r>
              <a:endParaRPr lang="en-US" sz="1600" dirty="0" smtClean="0">
                <a:solidFill>
                  <a:srgbClr val="0000FF"/>
                </a:solidFill>
                <a:latin typeface="Arial" panose="020B0604020202020204" pitchFamily="34" charset="0"/>
                <a:cs typeface="Arial" panose="020B0604020202020204" pitchFamily="34" charset="0"/>
              </a:endParaRPr>
            </a:p>
          </p:txBody>
        </p:sp>
        <p:cxnSp>
          <p:nvCxnSpPr>
            <p:cNvPr id="135" name="Straight Arrow Connector 134"/>
            <p:cNvCxnSpPr>
              <a:stCxn id="134" idx="1"/>
            </p:cNvCxnSpPr>
            <p:nvPr/>
          </p:nvCxnSpPr>
          <p:spPr>
            <a:xfrm flipH="1" flipV="1">
              <a:off x="1219201" y="3124201"/>
              <a:ext cx="4054522" cy="2222212"/>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36" name="Straight Arrow Connector 135"/>
            <p:cNvCxnSpPr/>
            <p:nvPr/>
          </p:nvCxnSpPr>
          <p:spPr>
            <a:xfrm flipH="1" flipV="1">
              <a:off x="3657600" y="3030537"/>
              <a:ext cx="1905000" cy="2023489"/>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37" name="Straight Arrow Connector 136"/>
            <p:cNvCxnSpPr>
              <a:stCxn id="134" idx="0"/>
            </p:cNvCxnSpPr>
            <p:nvPr/>
          </p:nvCxnSpPr>
          <p:spPr>
            <a:xfrm flipV="1">
              <a:off x="6751662" y="3810001"/>
              <a:ext cx="563538" cy="1244024"/>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2" name="Group 3"/>
          <p:cNvGrpSpPr/>
          <p:nvPr/>
        </p:nvGrpSpPr>
        <p:grpSpPr bwMode="auto">
          <a:xfrm>
            <a:off x="1951038" y="2052637"/>
            <a:ext cx="3870329" cy="4652963"/>
            <a:chOff x="1229" y="1200"/>
            <a:chExt cx="2438" cy="2931"/>
          </a:xfrm>
        </p:grpSpPr>
        <p:sp>
          <p:nvSpPr>
            <p:cNvPr id="37893" name="Rectangle 5"/>
            <p:cNvSpPr>
              <a:spLocks noChangeArrowheads="1"/>
            </p:cNvSpPr>
            <p:nvPr/>
          </p:nvSpPr>
          <p:spPr bwMode="auto">
            <a:xfrm>
              <a:off x="2484" y="37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894" name="Rectangle 6"/>
            <p:cNvSpPr>
              <a:spLocks noChangeArrowheads="1"/>
            </p:cNvSpPr>
            <p:nvPr/>
          </p:nvSpPr>
          <p:spPr bwMode="auto">
            <a:xfrm>
              <a:off x="2088" y="37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7895" name="Rectangle 7"/>
            <p:cNvSpPr>
              <a:spLocks noChangeArrowheads="1"/>
            </p:cNvSpPr>
            <p:nvPr/>
          </p:nvSpPr>
          <p:spPr bwMode="auto">
            <a:xfrm>
              <a:off x="1692" y="37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896" name="Rectangle 8"/>
            <p:cNvSpPr>
              <a:spLocks noChangeArrowheads="1"/>
            </p:cNvSpPr>
            <p:nvPr/>
          </p:nvSpPr>
          <p:spPr bwMode="auto">
            <a:xfrm>
              <a:off x="1296" y="37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897" name="Rectangle 9"/>
            <p:cNvSpPr>
              <a:spLocks noChangeArrowheads="1"/>
            </p:cNvSpPr>
            <p:nvPr/>
          </p:nvSpPr>
          <p:spPr bwMode="auto">
            <a:xfrm>
              <a:off x="2484" y="3382"/>
              <a:ext cx="396" cy="374"/>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7898" name="Rectangle 10"/>
            <p:cNvSpPr>
              <a:spLocks noChangeArrowheads="1"/>
            </p:cNvSpPr>
            <p:nvPr/>
          </p:nvSpPr>
          <p:spPr bwMode="auto">
            <a:xfrm>
              <a:off x="2088" y="3382"/>
              <a:ext cx="396" cy="374"/>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899" name="Rectangle 11"/>
            <p:cNvSpPr>
              <a:spLocks noChangeArrowheads="1"/>
            </p:cNvSpPr>
            <p:nvPr/>
          </p:nvSpPr>
          <p:spPr bwMode="auto">
            <a:xfrm>
              <a:off x="1692" y="3382"/>
              <a:ext cx="396" cy="374"/>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00" name="Rectangle 12"/>
            <p:cNvSpPr>
              <a:spLocks noChangeArrowheads="1"/>
            </p:cNvSpPr>
            <p:nvPr/>
          </p:nvSpPr>
          <p:spPr bwMode="auto">
            <a:xfrm>
              <a:off x="1296" y="3382"/>
              <a:ext cx="396" cy="374"/>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01" name="Rectangle 13"/>
            <p:cNvSpPr>
              <a:spLocks noChangeArrowheads="1"/>
            </p:cNvSpPr>
            <p:nvPr/>
          </p:nvSpPr>
          <p:spPr bwMode="auto">
            <a:xfrm>
              <a:off x="2484" y="3007"/>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02" name="Rectangle 14"/>
            <p:cNvSpPr>
              <a:spLocks noChangeArrowheads="1"/>
            </p:cNvSpPr>
            <p:nvPr/>
          </p:nvSpPr>
          <p:spPr bwMode="auto">
            <a:xfrm>
              <a:off x="2088" y="3007"/>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03" name="Rectangle 15"/>
            <p:cNvSpPr>
              <a:spLocks noChangeArrowheads="1"/>
            </p:cNvSpPr>
            <p:nvPr/>
          </p:nvSpPr>
          <p:spPr bwMode="auto">
            <a:xfrm>
              <a:off x="1692" y="3007"/>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04" name="Rectangle 16"/>
            <p:cNvSpPr>
              <a:spLocks noChangeArrowheads="1"/>
            </p:cNvSpPr>
            <p:nvPr/>
          </p:nvSpPr>
          <p:spPr bwMode="auto">
            <a:xfrm>
              <a:off x="1296" y="3007"/>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05" name="Rectangle 17"/>
            <p:cNvSpPr>
              <a:spLocks noChangeArrowheads="1"/>
            </p:cNvSpPr>
            <p:nvPr/>
          </p:nvSpPr>
          <p:spPr bwMode="auto">
            <a:xfrm>
              <a:off x="2484" y="2631"/>
              <a:ext cx="396" cy="376"/>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06" name="Rectangle 18"/>
            <p:cNvSpPr>
              <a:spLocks noChangeArrowheads="1"/>
            </p:cNvSpPr>
            <p:nvPr/>
          </p:nvSpPr>
          <p:spPr bwMode="auto">
            <a:xfrm>
              <a:off x="2088" y="2631"/>
              <a:ext cx="396" cy="376"/>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07" name="Rectangle 19"/>
            <p:cNvSpPr>
              <a:spLocks noChangeArrowheads="1"/>
            </p:cNvSpPr>
            <p:nvPr/>
          </p:nvSpPr>
          <p:spPr bwMode="auto">
            <a:xfrm>
              <a:off x="1692" y="2631"/>
              <a:ext cx="396" cy="376"/>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08" name="Rectangle 20"/>
            <p:cNvSpPr>
              <a:spLocks noChangeArrowheads="1"/>
            </p:cNvSpPr>
            <p:nvPr/>
          </p:nvSpPr>
          <p:spPr bwMode="auto">
            <a:xfrm>
              <a:off x="1296" y="2631"/>
              <a:ext cx="396" cy="376"/>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09" name="Rectangle 21"/>
            <p:cNvSpPr>
              <a:spLocks noChangeArrowheads="1"/>
            </p:cNvSpPr>
            <p:nvPr/>
          </p:nvSpPr>
          <p:spPr bwMode="auto">
            <a:xfrm>
              <a:off x="2484" y="22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10" name="Rectangle 22"/>
            <p:cNvSpPr>
              <a:spLocks noChangeArrowheads="1"/>
            </p:cNvSpPr>
            <p:nvPr/>
          </p:nvSpPr>
          <p:spPr bwMode="auto">
            <a:xfrm>
              <a:off x="2088" y="22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11" name="Rectangle 23"/>
            <p:cNvSpPr>
              <a:spLocks noChangeArrowheads="1"/>
            </p:cNvSpPr>
            <p:nvPr/>
          </p:nvSpPr>
          <p:spPr bwMode="auto">
            <a:xfrm>
              <a:off x="1692" y="22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12" name="Rectangle 24"/>
            <p:cNvSpPr>
              <a:spLocks noChangeArrowheads="1"/>
            </p:cNvSpPr>
            <p:nvPr/>
          </p:nvSpPr>
          <p:spPr bwMode="auto">
            <a:xfrm>
              <a:off x="1296" y="225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13" name="Rectangle 25"/>
            <p:cNvSpPr>
              <a:spLocks noChangeArrowheads="1"/>
            </p:cNvSpPr>
            <p:nvPr/>
          </p:nvSpPr>
          <p:spPr bwMode="auto">
            <a:xfrm>
              <a:off x="2484" y="1911"/>
              <a:ext cx="396" cy="34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14" name="Rectangle 26"/>
            <p:cNvSpPr>
              <a:spLocks noChangeArrowheads="1"/>
            </p:cNvSpPr>
            <p:nvPr/>
          </p:nvSpPr>
          <p:spPr bwMode="auto">
            <a:xfrm>
              <a:off x="2088" y="1911"/>
              <a:ext cx="396" cy="34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15" name="Rectangle 27"/>
            <p:cNvSpPr>
              <a:spLocks noChangeArrowheads="1"/>
            </p:cNvSpPr>
            <p:nvPr/>
          </p:nvSpPr>
          <p:spPr bwMode="auto">
            <a:xfrm>
              <a:off x="1692" y="1911"/>
              <a:ext cx="396" cy="34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7916" name="Rectangle 28"/>
            <p:cNvSpPr>
              <a:spLocks noChangeArrowheads="1"/>
            </p:cNvSpPr>
            <p:nvPr/>
          </p:nvSpPr>
          <p:spPr bwMode="auto">
            <a:xfrm>
              <a:off x="1296" y="1911"/>
              <a:ext cx="396" cy="34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7917" name="Rectangle 29"/>
            <p:cNvSpPr>
              <a:spLocks noChangeArrowheads="1"/>
            </p:cNvSpPr>
            <p:nvPr/>
          </p:nvSpPr>
          <p:spPr bwMode="auto">
            <a:xfrm>
              <a:off x="2484" y="153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7918" name="Rectangle 30"/>
            <p:cNvSpPr>
              <a:spLocks noChangeArrowheads="1"/>
            </p:cNvSpPr>
            <p:nvPr/>
          </p:nvSpPr>
          <p:spPr bwMode="auto">
            <a:xfrm>
              <a:off x="2088" y="153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7919" name="Rectangle 31"/>
            <p:cNvSpPr>
              <a:spLocks noChangeArrowheads="1"/>
            </p:cNvSpPr>
            <p:nvPr/>
          </p:nvSpPr>
          <p:spPr bwMode="auto">
            <a:xfrm>
              <a:off x="1692" y="153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7920" name="Rectangle 32"/>
            <p:cNvSpPr>
              <a:spLocks noChangeArrowheads="1"/>
            </p:cNvSpPr>
            <p:nvPr/>
          </p:nvSpPr>
          <p:spPr bwMode="auto">
            <a:xfrm>
              <a:off x="1296" y="1536"/>
              <a:ext cx="396" cy="37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 </a:t>
              </a:r>
              <a:endParaRPr lang="en-US" sz="2800" dirty="0"/>
            </a:p>
          </p:txBody>
        </p:sp>
        <p:sp>
          <p:nvSpPr>
            <p:cNvPr id="37921" name="Line 33"/>
            <p:cNvSpPr>
              <a:spLocks noChangeShapeType="1"/>
            </p:cNvSpPr>
            <p:nvPr/>
          </p:nvSpPr>
          <p:spPr bwMode="auto">
            <a:xfrm>
              <a:off x="1296" y="1536"/>
              <a:ext cx="1584" cy="0"/>
            </a:xfrm>
            <a:prstGeom prst="line">
              <a:avLst/>
            </a:prstGeom>
            <a:noFill/>
            <a:ln w="28575" cap="sq">
              <a:solidFill>
                <a:schemeClr val="tx1"/>
              </a:solidFill>
              <a:miter lim="800000"/>
            </a:ln>
            <a:effectLst/>
          </p:spPr>
          <p:txBody>
            <a:bodyPr wrap="none"/>
            <a:lstStyle/>
            <a:p>
              <a:endParaRPr lang="en-US"/>
            </a:p>
          </p:txBody>
        </p:sp>
        <p:sp>
          <p:nvSpPr>
            <p:cNvPr id="37922" name="Line 34"/>
            <p:cNvSpPr>
              <a:spLocks noChangeShapeType="1"/>
            </p:cNvSpPr>
            <p:nvPr/>
          </p:nvSpPr>
          <p:spPr bwMode="auto">
            <a:xfrm>
              <a:off x="1296" y="1911"/>
              <a:ext cx="1584" cy="0"/>
            </a:xfrm>
            <a:prstGeom prst="line">
              <a:avLst/>
            </a:prstGeom>
            <a:noFill/>
            <a:ln w="12700">
              <a:solidFill>
                <a:schemeClr val="tx1"/>
              </a:solidFill>
              <a:miter lim="800000"/>
            </a:ln>
            <a:effectLst/>
          </p:spPr>
          <p:txBody>
            <a:bodyPr wrap="none"/>
            <a:lstStyle/>
            <a:p>
              <a:endParaRPr lang="en-US"/>
            </a:p>
          </p:txBody>
        </p:sp>
        <p:sp>
          <p:nvSpPr>
            <p:cNvPr id="37923" name="Line 35"/>
            <p:cNvSpPr>
              <a:spLocks noChangeShapeType="1"/>
            </p:cNvSpPr>
            <p:nvPr/>
          </p:nvSpPr>
          <p:spPr bwMode="auto">
            <a:xfrm>
              <a:off x="1296" y="2256"/>
              <a:ext cx="1584" cy="0"/>
            </a:xfrm>
            <a:prstGeom prst="line">
              <a:avLst/>
            </a:prstGeom>
            <a:noFill/>
            <a:ln w="12700">
              <a:solidFill>
                <a:schemeClr val="tx1"/>
              </a:solidFill>
              <a:miter lim="800000"/>
            </a:ln>
            <a:effectLst/>
          </p:spPr>
          <p:txBody>
            <a:bodyPr wrap="none"/>
            <a:lstStyle/>
            <a:p>
              <a:endParaRPr lang="en-US"/>
            </a:p>
          </p:txBody>
        </p:sp>
        <p:sp>
          <p:nvSpPr>
            <p:cNvPr id="37924" name="Line 36"/>
            <p:cNvSpPr>
              <a:spLocks noChangeShapeType="1"/>
            </p:cNvSpPr>
            <p:nvPr/>
          </p:nvSpPr>
          <p:spPr bwMode="auto">
            <a:xfrm>
              <a:off x="1296" y="2631"/>
              <a:ext cx="1584" cy="0"/>
            </a:xfrm>
            <a:prstGeom prst="line">
              <a:avLst/>
            </a:prstGeom>
            <a:noFill/>
            <a:ln w="12700">
              <a:solidFill>
                <a:schemeClr val="tx1"/>
              </a:solidFill>
              <a:miter lim="800000"/>
            </a:ln>
            <a:effectLst/>
          </p:spPr>
          <p:txBody>
            <a:bodyPr wrap="none"/>
            <a:lstStyle/>
            <a:p>
              <a:endParaRPr lang="en-US"/>
            </a:p>
          </p:txBody>
        </p:sp>
        <p:sp>
          <p:nvSpPr>
            <p:cNvPr id="37925" name="Line 37"/>
            <p:cNvSpPr>
              <a:spLocks noChangeShapeType="1"/>
            </p:cNvSpPr>
            <p:nvPr/>
          </p:nvSpPr>
          <p:spPr bwMode="auto">
            <a:xfrm>
              <a:off x="1296" y="3007"/>
              <a:ext cx="1584" cy="0"/>
            </a:xfrm>
            <a:prstGeom prst="line">
              <a:avLst/>
            </a:prstGeom>
            <a:noFill/>
            <a:ln w="12700">
              <a:solidFill>
                <a:schemeClr val="tx1"/>
              </a:solidFill>
              <a:miter lim="800000"/>
            </a:ln>
            <a:effectLst/>
          </p:spPr>
          <p:txBody>
            <a:bodyPr wrap="none"/>
            <a:lstStyle/>
            <a:p>
              <a:endParaRPr lang="en-US"/>
            </a:p>
          </p:txBody>
        </p:sp>
        <p:sp>
          <p:nvSpPr>
            <p:cNvPr id="37926" name="Line 38"/>
            <p:cNvSpPr>
              <a:spLocks noChangeShapeType="1"/>
            </p:cNvSpPr>
            <p:nvPr/>
          </p:nvSpPr>
          <p:spPr bwMode="auto">
            <a:xfrm>
              <a:off x="1296" y="3382"/>
              <a:ext cx="1584" cy="0"/>
            </a:xfrm>
            <a:prstGeom prst="line">
              <a:avLst/>
            </a:prstGeom>
            <a:noFill/>
            <a:ln w="12700">
              <a:solidFill>
                <a:schemeClr val="tx1"/>
              </a:solidFill>
              <a:miter lim="800000"/>
            </a:ln>
            <a:effectLst/>
          </p:spPr>
          <p:txBody>
            <a:bodyPr wrap="none"/>
            <a:lstStyle/>
            <a:p>
              <a:endParaRPr lang="en-US"/>
            </a:p>
          </p:txBody>
        </p:sp>
        <p:sp>
          <p:nvSpPr>
            <p:cNvPr id="37927" name="Line 39"/>
            <p:cNvSpPr>
              <a:spLocks noChangeShapeType="1"/>
            </p:cNvSpPr>
            <p:nvPr/>
          </p:nvSpPr>
          <p:spPr bwMode="auto">
            <a:xfrm>
              <a:off x="1296" y="3756"/>
              <a:ext cx="1584" cy="0"/>
            </a:xfrm>
            <a:prstGeom prst="line">
              <a:avLst/>
            </a:prstGeom>
            <a:noFill/>
            <a:ln w="12700">
              <a:solidFill>
                <a:schemeClr val="tx1"/>
              </a:solidFill>
              <a:miter lim="800000"/>
            </a:ln>
            <a:effectLst/>
          </p:spPr>
          <p:txBody>
            <a:bodyPr wrap="none"/>
            <a:lstStyle/>
            <a:p>
              <a:endParaRPr lang="en-US"/>
            </a:p>
          </p:txBody>
        </p:sp>
        <p:sp>
          <p:nvSpPr>
            <p:cNvPr id="37928" name="Line 40"/>
            <p:cNvSpPr>
              <a:spLocks noChangeShapeType="1"/>
            </p:cNvSpPr>
            <p:nvPr/>
          </p:nvSpPr>
          <p:spPr bwMode="auto">
            <a:xfrm>
              <a:off x="1296" y="4131"/>
              <a:ext cx="1584" cy="0"/>
            </a:xfrm>
            <a:prstGeom prst="line">
              <a:avLst/>
            </a:prstGeom>
            <a:noFill/>
            <a:ln w="28575" cap="sq">
              <a:solidFill>
                <a:schemeClr val="tx1"/>
              </a:solidFill>
              <a:miter lim="800000"/>
            </a:ln>
            <a:effectLst/>
          </p:spPr>
          <p:txBody>
            <a:bodyPr wrap="none"/>
            <a:lstStyle/>
            <a:p>
              <a:endParaRPr lang="en-US"/>
            </a:p>
          </p:txBody>
        </p:sp>
        <p:sp>
          <p:nvSpPr>
            <p:cNvPr id="37929" name="Line 41"/>
            <p:cNvSpPr>
              <a:spLocks noChangeShapeType="1"/>
            </p:cNvSpPr>
            <p:nvPr/>
          </p:nvSpPr>
          <p:spPr bwMode="auto">
            <a:xfrm>
              <a:off x="1296" y="1536"/>
              <a:ext cx="0" cy="2595"/>
            </a:xfrm>
            <a:prstGeom prst="line">
              <a:avLst/>
            </a:prstGeom>
            <a:noFill/>
            <a:ln w="28575" cap="sq">
              <a:solidFill>
                <a:schemeClr val="tx1"/>
              </a:solidFill>
              <a:miter lim="800000"/>
            </a:ln>
            <a:effectLst/>
          </p:spPr>
          <p:txBody>
            <a:bodyPr wrap="none"/>
            <a:lstStyle/>
            <a:p>
              <a:endParaRPr lang="en-US"/>
            </a:p>
          </p:txBody>
        </p:sp>
        <p:sp>
          <p:nvSpPr>
            <p:cNvPr id="37930" name="Line 42"/>
            <p:cNvSpPr>
              <a:spLocks noChangeShapeType="1"/>
            </p:cNvSpPr>
            <p:nvPr/>
          </p:nvSpPr>
          <p:spPr bwMode="auto">
            <a:xfrm>
              <a:off x="1692" y="1536"/>
              <a:ext cx="0" cy="2595"/>
            </a:xfrm>
            <a:prstGeom prst="line">
              <a:avLst/>
            </a:prstGeom>
            <a:noFill/>
            <a:ln w="12700">
              <a:solidFill>
                <a:schemeClr val="tx1"/>
              </a:solidFill>
              <a:miter lim="800000"/>
            </a:ln>
            <a:effectLst/>
          </p:spPr>
          <p:txBody>
            <a:bodyPr wrap="none"/>
            <a:lstStyle/>
            <a:p>
              <a:endParaRPr lang="en-US"/>
            </a:p>
          </p:txBody>
        </p:sp>
        <p:sp>
          <p:nvSpPr>
            <p:cNvPr id="37931" name="Line 43"/>
            <p:cNvSpPr>
              <a:spLocks noChangeShapeType="1"/>
            </p:cNvSpPr>
            <p:nvPr/>
          </p:nvSpPr>
          <p:spPr bwMode="auto">
            <a:xfrm>
              <a:off x="2088" y="1536"/>
              <a:ext cx="0" cy="2595"/>
            </a:xfrm>
            <a:prstGeom prst="line">
              <a:avLst/>
            </a:prstGeom>
            <a:noFill/>
            <a:ln w="12700">
              <a:solidFill>
                <a:schemeClr val="tx1"/>
              </a:solidFill>
              <a:miter lim="800000"/>
            </a:ln>
            <a:effectLst/>
          </p:spPr>
          <p:txBody>
            <a:bodyPr wrap="none"/>
            <a:lstStyle/>
            <a:p>
              <a:endParaRPr lang="en-US"/>
            </a:p>
          </p:txBody>
        </p:sp>
        <p:sp>
          <p:nvSpPr>
            <p:cNvPr id="37932" name="Line 44"/>
            <p:cNvSpPr>
              <a:spLocks noChangeShapeType="1"/>
            </p:cNvSpPr>
            <p:nvPr/>
          </p:nvSpPr>
          <p:spPr bwMode="auto">
            <a:xfrm>
              <a:off x="2484" y="1536"/>
              <a:ext cx="0" cy="2595"/>
            </a:xfrm>
            <a:prstGeom prst="line">
              <a:avLst/>
            </a:prstGeom>
            <a:noFill/>
            <a:ln w="12700">
              <a:solidFill>
                <a:schemeClr val="tx1"/>
              </a:solidFill>
              <a:miter lim="800000"/>
            </a:ln>
            <a:effectLst/>
          </p:spPr>
          <p:txBody>
            <a:bodyPr wrap="none"/>
            <a:lstStyle/>
            <a:p>
              <a:endParaRPr lang="en-US"/>
            </a:p>
          </p:txBody>
        </p:sp>
        <p:sp>
          <p:nvSpPr>
            <p:cNvPr id="37933" name="Line 45"/>
            <p:cNvSpPr>
              <a:spLocks noChangeShapeType="1"/>
            </p:cNvSpPr>
            <p:nvPr/>
          </p:nvSpPr>
          <p:spPr bwMode="auto">
            <a:xfrm>
              <a:off x="2880" y="1536"/>
              <a:ext cx="0" cy="2595"/>
            </a:xfrm>
            <a:prstGeom prst="line">
              <a:avLst/>
            </a:prstGeom>
            <a:noFill/>
            <a:ln w="28575" cap="sq">
              <a:solidFill>
                <a:schemeClr val="tx1"/>
              </a:solidFill>
              <a:miter lim="800000"/>
            </a:ln>
            <a:effectLst/>
          </p:spPr>
          <p:txBody>
            <a:bodyPr wrap="none"/>
            <a:lstStyle/>
            <a:p>
              <a:endParaRPr lang="en-US"/>
            </a:p>
          </p:txBody>
        </p:sp>
        <p:sp>
          <p:nvSpPr>
            <p:cNvPr id="37892" name="Text Box 4"/>
            <p:cNvSpPr txBox="1">
              <a:spLocks noChangeArrowheads="1"/>
            </p:cNvSpPr>
            <p:nvPr/>
          </p:nvSpPr>
          <p:spPr bwMode="auto">
            <a:xfrm>
              <a:off x="1229" y="1200"/>
              <a:ext cx="2438" cy="233"/>
            </a:xfrm>
            <a:prstGeom prst="rect">
              <a:avLst/>
            </a:prstGeom>
            <a:noFill/>
            <a:ln w="9525">
              <a:noFill/>
              <a:miter lim="800000"/>
            </a:ln>
            <a:effectLst/>
          </p:spPr>
          <p:txBody>
            <a:bodyPr wrap="none">
              <a:spAutoFit/>
            </a:bodyPr>
            <a:lstStyle/>
            <a:p>
              <a:pPr eaLnBrk="1" hangingPunct="1"/>
              <a:r>
                <a:rPr lang="en-US" b="1" dirty="0">
                  <a:solidFill>
                    <a:srgbClr val="008000"/>
                  </a:solidFill>
                </a:rPr>
                <a:t>Input </a:t>
              </a:r>
              <a:r>
                <a:rPr lang="en-US" b="1" dirty="0" smtClean="0">
                  <a:solidFill>
                    <a:srgbClr val="008000"/>
                  </a:solidFill>
                </a:rPr>
                <a:t>matrix (Shingles x Documents) </a:t>
              </a:r>
              <a:endParaRPr lang="en-US" b="1" dirty="0">
                <a:solidFill>
                  <a:srgbClr val="008000"/>
                </a:solidFill>
              </a:endParaRPr>
            </a:p>
          </p:txBody>
        </p:sp>
      </p:grpSp>
      <p:sp>
        <p:nvSpPr>
          <p:cNvPr id="124" name="Text Box 4"/>
          <p:cNvSpPr txBox="1">
            <a:spLocks noChangeArrowheads="1"/>
          </p:cNvSpPr>
          <p:nvPr/>
        </p:nvSpPr>
        <p:spPr bwMode="auto">
          <a:xfrm>
            <a:off x="274079" y="2057400"/>
            <a:ext cx="1617238" cy="369332"/>
          </a:xfrm>
          <a:prstGeom prst="rect">
            <a:avLst/>
          </a:prstGeom>
          <a:noFill/>
          <a:ln w="9525">
            <a:noFill/>
            <a:miter lim="800000"/>
          </a:ln>
          <a:effectLst/>
        </p:spPr>
        <p:txBody>
          <a:bodyPr wrap="none">
            <a:spAutoFit/>
          </a:bodyPr>
          <a:lstStyle/>
          <a:p>
            <a:r>
              <a:rPr lang="en-US" b="1" dirty="0" smtClean="0">
                <a:solidFill>
                  <a:srgbClr val="008000"/>
                </a:solidFill>
              </a:rPr>
              <a:t>Permutation </a:t>
            </a:r>
            <a:r>
              <a:rPr lang="en-US" b="1" dirty="0" smtClean="0">
                <a:solidFill>
                  <a:srgbClr val="008000"/>
                </a:solidFill>
                <a:sym typeface="Symbol" panose="05050102010706020507"/>
              </a:rPr>
              <a:t></a:t>
            </a:r>
            <a:endParaRPr lang="en-US" b="1" dirty="0">
              <a:solidFill>
                <a:srgbClr val="008000"/>
              </a:solidFill>
            </a:endParaRPr>
          </a:p>
        </p:txBody>
      </p:sp>
      <p:sp>
        <p:nvSpPr>
          <p:cNvPr id="27" name="TextBox 26"/>
          <p:cNvSpPr txBox="1"/>
          <p:nvPr/>
        </p:nvSpPr>
        <p:spPr>
          <a:xfrm>
            <a:off x="6131149" y="0"/>
            <a:ext cx="3012851" cy="1169551"/>
          </a:xfrm>
          <a:prstGeom prst="rect">
            <a:avLst/>
          </a:prstGeom>
          <a:solidFill>
            <a:schemeClr val="bg1"/>
          </a:solidFill>
        </p:spPr>
        <p:txBody>
          <a:bodyPr wrap="square" rtlCol="0">
            <a:spAutoFit/>
          </a:bodyPr>
          <a:lstStyle/>
          <a:p>
            <a:r>
              <a:rPr lang="en-US" sz="1400" b="1" dirty="0" smtClean="0">
                <a:solidFill>
                  <a:srgbClr val="008000"/>
                </a:solidFill>
                <a:latin typeface="Arial" panose="020B0604020202020204" pitchFamily="34" charset="0"/>
                <a:cs typeface="Arial" panose="020B0604020202020204" pitchFamily="34" charset="0"/>
              </a:rPr>
              <a:t>Note:</a:t>
            </a:r>
            <a:r>
              <a:rPr lang="en-US" sz="1400" dirty="0" smtClean="0">
                <a:solidFill>
                  <a:srgbClr val="008000"/>
                </a:solidFill>
                <a:latin typeface="Arial" panose="020B0604020202020204" pitchFamily="34" charset="0"/>
                <a:cs typeface="Arial" panose="020B0604020202020204" pitchFamily="34" charset="0"/>
              </a:rPr>
              <a:t> Another (equivalent) way is to </a:t>
            </a:r>
            <a:br>
              <a:rPr lang="en-US" sz="1400" dirty="0" smtClean="0">
                <a:solidFill>
                  <a:srgbClr val="008000"/>
                </a:solidFill>
                <a:latin typeface="Arial" panose="020B0604020202020204" pitchFamily="34" charset="0"/>
                <a:cs typeface="Arial" panose="020B0604020202020204" pitchFamily="34" charset="0"/>
              </a:rPr>
            </a:br>
            <a:r>
              <a:rPr lang="en-US" sz="1400" dirty="0" smtClean="0">
                <a:solidFill>
                  <a:srgbClr val="008000"/>
                </a:solidFill>
                <a:latin typeface="Arial" panose="020B0604020202020204" pitchFamily="34" charset="0"/>
                <a:cs typeface="Arial" panose="020B0604020202020204" pitchFamily="34" charset="0"/>
              </a:rPr>
              <a:t>store</a:t>
            </a:r>
            <a:r>
              <a:rPr lang="en-US" sz="1400" dirty="0">
                <a:solidFill>
                  <a:srgbClr val="008000"/>
                </a:solidFill>
                <a:latin typeface="Arial" panose="020B0604020202020204" pitchFamily="34" charset="0"/>
                <a:cs typeface="Arial" panose="020B0604020202020204" pitchFamily="34" charset="0"/>
              </a:rPr>
              <a:t> </a:t>
            </a:r>
            <a:r>
              <a:rPr lang="en-US" sz="1400" dirty="0" smtClean="0">
                <a:solidFill>
                  <a:srgbClr val="008000"/>
                </a:solidFill>
                <a:latin typeface="Arial" panose="020B0604020202020204" pitchFamily="34" charset="0"/>
                <a:cs typeface="Arial" panose="020B0604020202020204" pitchFamily="34" charset="0"/>
              </a:rPr>
              <a:t>row indexes:</a:t>
            </a:r>
            <a:endParaRPr lang="en-US" sz="1400" dirty="0" smtClean="0">
              <a:solidFill>
                <a:srgbClr val="008000"/>
              </a:solidFill>
              <a:latin typeface="Arial" panose="020B0604020202020204" pitchFamily="34" charset="0"/>
              <a:cs typeface="Arial" panose="020B0604020202020204" pitchFamily="34" charset="0"/>
            </a:endParaRPr>
          </a:p>
          <a:p>
            <a:endParaRPr lang="en-US" sz="1400" dirty="0">
              <a:solidFill>
                <a:srgbClr val="008000"/>
              </a:solidFill>
              <a:latin typeface="Arial" panose="020B0604020202020204" pitchFamily="34" charset="0"/>
              <a:cs typeface="Arial" panose="020B0604020202020204" pitchFamily="34" charset="0"/>
            </a:endParaRPr>
          </a:p>
          <a:p>
            <a:endParaRPr lang="en-US" sz="1400" dirty="0" smtClean="0">
              <a:solidFill>
                <a:srgbClr val="008000"/>
              </a:solidFill>
              <a:latin typeface="Arial" panose="020B0604020202020204" pitchFamily="34" charset="0"/>
              <a:cs typeface="Arial" panose="020B0604020202020204" pitchFamily="34" charset="0"/>
            </a:endParaRPr>
          </a:p>
          <a:p>
            <a:endParaRPr lang="en-US" sz="1400" dirty="0" smtClean="0">
              <a:solidFill>
                <a:srgbClr val="008000"/>
              </a:solidFill>
              <a:latin typeface="Arial" panose="020B0604020202020204" pitchFamily="34" charset="0"/>
              <a:cs typeface="Arial" panose="020B0604020202020204" pitchFamily="34" charset="0"/>
            </a:endParaRPr>
          </a:p>
        </p:txBody>
      </p:sp>
      <p:graphicFrame>
        <p:nvGraphicFramePr>
          <p:cNvPr id="28" name="Table 27"/>
          <p:cNvGraphicFramePr>
            <a:graphicFrameLocks noGrp="1"/>
          </p:cNvGraphicFramePr>
          <p:nvPr/>
        </p:nvGraphicFramePr>
        <p:xfrm>
          <a:off x="7671069" y="287886"/>
          <a:ext cx="1508080" cy="822960"/>
        </p:xfrm>
        <a:graphic>
          <a:graphicData uri="http://schemas.openxmlformats.org/drawingml/2006/table">
            <a:tbl>
              <a:tblPr>
                <a:tableStyleId>{5C22544A-7EE6-4342-B048-85BDC9FD1C3A}</a:tableStyleId>
              </a:tblPr>
              <a:tblGrid>
                <a:gridCol w="377020"/>
                <a:gridCol w="377020"/>
                <a:gridCol w="377020"/>
                <a:gridCol w="377020"/>
              </a:tblGrid>
              <a:tr h="228600">
                <a:tc>
                  <a:txBody>
                    <a:bodyPr/>
                    <a:lstStyle/>
                    <a:p>
                      <a:pPr algn="ctr"/>
                      <a:r>
                        <a:rPr lang="en-US" dirty="0" smtClean="0"/>
                        <a:t>1</a:t>
                      </a:r>
                      <a:endParaRPr lang="en-US" dirty="0"/>
                    </a:p>
                  </a:txBody>
                  <a:tcPr marL="0" marR="0" marT="0" marB="0" anchor="ctr">
                    <a:solidFill>
                      <a:srgbClr val="680000">
                        <a:alpha val="50000"/>
                      </a:srgbClr>
                    </a:solidFill>
                  </a:tcPr>
                </a:tc>
                <a:tc>
                  <a:txBody>
                    <a:bodyPr/>
                    <a:lstStyle/>
                    <a:p>
                      <a:pPr algn="ctr"/>
                      <a:r>
                        <a:rPr lang="en-US" dirty="0" smtClean="0"/>
                        <a:t>5</a:t>
                      </a:r>
                      <a:endParaRPr lang="en-US" dirty="0"/>
                    </a:p>
                  </a:txBody>
                  <a:tcPr marL="0" marR="0" marT="0" marB="0" anchor="ctr">
                    <a:solidFill>
                      <a:srgbClr val="680000">
                        <a:alpha val="50000"/>
                      </a:srgbClr>
                    </a:solidFill>
                  </a:tcPr>
                </a:tc>
                <a:tc>
                  <a:txBody>
                    <a:bodyPr/>
                    <a:lstStyle/>
                    <a:p>
                      <a:pPr algn="ctr"/>
                      <a:r>
                        <a:rPr lang="en-US" dirty="0" smtClean="0"/>
                        <a:t>1</a:t>
                      </a:r>
                      <a:endParaRPr lang="en-US" dirty="0"/>
                    </a:p>
                  </a:txBody>
                  <a:tcPr marL="0" marR="0" marT="0" marB="0" anchor="ctr">
                    <a:solidFill>
                      <a:srgbClr val="680000">
                        <a:alpha val="50000"/>
                      </a:srgbClr>
                    </a:solidFill>
                  </a:tcPr>
                </a:tc>
                <a:tc>
                  <a:txBody>
                    <a:bodyPr/>
                    <a:lstStyle/>
                    <a:p>
                      <a:pPr algn="ctr"/>
                      <a:r>
                        <a:rPr lang="en-US" dirty="0" smtClean="0"/>
                        <a:t>5</a:t>
                      </a:r>
                      <a:endParaRPr lang="en-US" dirty="0"/>
                    </a:p>
                  </a:txBody>
                  <a:tcPr marL="0" marR="0" marT="0" marB="0" anchor="ctr">
                    <a:solidFill>
                      <a:srgbClr val="680000">
                        <a:alpha val="50000"/>
                      </a:srgbClr>
                    </a:solidFill>
                  </a:tcPr>
                </a:tc>
              </a:tr>
              <a:tr h="228600">
                <a:tc>
                  <a:txBody>
                    <a:bodyPr/>
                    <a:lstStyle/>
                    <a:p>
                      <a:pPr algn="ctr"/>
                      <a:r>
                        <a:rPr lang="en-US" dirty="0" smtClean="0"/>
                        <a:t>2</a:t>
                      </a:r>
                      <a:endParaRPr lang="en-US" dirty="0"/>
                    </a:p>
                  </a:txBody>
                  <a:tcPr marL="0" marR="0" marT="0" marB="0" anchor="ctr">
                    <a:solidFill>
                      <a:schemeClr val="accent1">
                        <a:alpha val="50000"/>
                      </a:schemeClr>
                    </a:solidFill>
                  </a:tcPr>
                </a:tc>
                <a:tc>
                  <a:txBody>
                    <a:bodyPr/>
                    <a:lstStyle/>
                    <a:p>
                      <a:pPr algn="ctr"/>
                      <a:r>
                        <a:rPr lang="en-US" dirty="0" smtClean="0"/>
                        <a:t>3</a:t>
                      </a:r>
                      <a:endParaRPr lang="en-US" dirty="0"/>
                    </a:p>
                  </a:txBody>
                  <a:tcPr marL="0" marR="0" marT="0" marB="0" anchor="ctr">
                    <a:solidFill>
                      <a:schemeClr val="accent1">
                        <a:alpha val="50000"/>
                      </a:schemeClr>
                    </a:solidFill>
                  </a:tcPr>
                </a:tc>
                <a:tc>
                  <a:txBody>
                    <a:bodyPr/>
                    <a:lstStyle/>
                    <a:p>
                      <a:pPr algn="ctr"/>
                      <a:r>
                        <a:rPr lang="en-US" dirty="0" smtClean="0"/>
                        <a:t>1</a:t>
                      </a:r>
                      <a:endParaRPr lang="en-US" dirty="0"/>
                    </a:p>
                  </a:txBody>
                  <a:tcPr marL="0" marR="0" marT="0" marB="0" anchor="ctr">
                    <a:solidFill>
                      <a:schemeClr val="accent1">
                        <a:alpha val="50000"/>
                      </a:schemeClr>
                    </a:solidFill>
                  </a:tcPr>
                </a:tc>
                <a:tc>
                  <a:txBody>
                    <a:bodyPr/>
                    <a:lstStyle/>
                    <a:p>
                      <a:pPr algn="ctr"/>
                      <a:r>
                        <a:rPr lang="en-US" dirty="0" smtClean="0"/>
                        <a:t>3</a:t>
                      </a:r>
                      <a:endParaRPr lang="en-US" dirty="0"/>
                    </a:p>
                  </a:txBody>
                  <a:tcPr marL="0" marR="0" marT="0" marB="0" anchor="ctr">
                    <a:solidFill>
                      <a:schemeClr val="accent1">
                        <a:alpha val="50000"/>
                      </a:schemeClr>
                    </a:solidFill>
                  </a:tcPr>
                </a:tc>
              </a:tr>
              <a:tr h="228600">
                <a:tc>
                  <a:txBody>
                    <a:bodyPr/>
                    <a:lstStyle/>
                    <a:p>
                      <a:pPr algn="ctr"/>
                      <a:r>
                        <a:rPr lang="en-US" dirty="0" smtClean="0"/>
                        <a:t>6</a:t>
                      </a:r>
                      <a:endParaRPr lang="en-US" dirty="0"/>
                    </a:p>
                  </a:txBody>
                  <a:tcPr marL="0" marR="0" marT="0" marB="0" anchor="ctr">
                    <a:solidFill>
                      <a:schemeClr val="accent2">
                        <a:alpha val="50000"/>
                      </a:schemeClr>
                    </a:solidFill>
                  </a:tcPr>
                </a:tc>
                <a:tc>
                  <a:txBody>
                    <a:bodyPr/>
                    <a:lstStyle/>
                    <a:p>
                      <a:pPr algn="ctr"/>
                      <a:r>
                        <a:rPr lang="en-US" dirty="0" smtClean="0"/>
                        <a:t>4</a:t>
                      </a:r>
                      <a:endParaRPr lang="en-US" dirty="0"/>
                    </a:p>
                  </a:txBody>
                  <a:tcPr marL="0" marR="0" marT="0" marB="0" anchor="ctr">
                    <a:solidFill>
                      <a:schemeClr val="accent2">
                        <a:alpha val="50000"/>
                      </a:schemeClr>
                    </a:solidFill>
                  </a:tcPr>
                </a:tc>
                <a:tc>
                  <a:txBody>
                    <a:bodyPr/>
                    <a:lstStyle/>
                    <a:p>
                      <a:pPr algn="ctr"/>
                      <a:r>
                        <a:rPr lang="en-US" dirty="0" smtClean="0"/>
                        <a:t>6</a:t>
                      </a:r>
                      <a:endParaRPr lang="en-US" dirty="0"/>
                    </a:p>
                  </a:txBody>
                  <a:tcPr marL="0" marR="0" marT="0" marB="0" anchor="ctr">
                    <a:solidFill>
                      <a:schemeClr val="accent2">
                        <a:alpha val="50000"/>
                      </a:schemeClr>
                    </a:solidFill>
                  </a:tcPr>
                </a:tc>
                <a:tc>
                  <a:txBody>
                    <a:bodyPr/>
                    <a:lstStyle/>
                    <a:p>
                      <a:pPr algn="ctr"/>
                      <a:r>
                        <a:rPr lang="en-US" dirty="0" smtClean="0"/>
                        <a:t>4</a:t>
                      </a:r>
                      <a:endParaRPr lang="en-US" dirty="0"/>
                    </a:p>
                  </a:txBody>
                  <a:tcPr marL="0" marR="0" marT="0" marB="0" anchor="ctr">
                    <a:solidFill>
                      <a:schemeClr val="accent2">
                        <a:alpha val="50000"/>
                      </a:schemeClr>
                    </a:solid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9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dirty="0" smtClean="0"/>
              <a:t>The Min-Hash Property</a:t>
            </a:r>
            <a:endParaRPr lang="en-US" dirty="0"/>
          </a:p>
        </p:txBody>
      </p:sp>
      <p:sp>
        <p:nvSpPr>
          <p:cNvPr id="38915" name="Rectangle 3"/>
          <p:cNvSpPr>
            <a:spLocks noGrp="1" noChangeArrowheads="1"/>
          </p:cNvSpPr>
          <p:nvPr>
            <p:ph idx="1"/>
          </p:nvPr>
        </p:nvSpPr>
        <p:spPr>
          <a:xfrm>
            <a:off x="228600" y="1295400"/>
            <a:ext cx="8793480" cy="5410200"/>
          </a:xfrm>
        </p:spPr>
        <p:txBody>
          <a:bodyPr>
            <a:normAutofit fontScale="92500"/>
          </a:bodyPr>
          <a:lstStyle/>
          <a:p>
            <a:r>
              <a:rPr lang="en-US" b="1" dirty="0" smtClean="0">
                <a:solidFill>
                  <a:srgbClr val="0000FF"/>
                </a:solidFill>
              </a:rPr>
              <a:t>Choose a random permutation </a:t>
            </a:r>
            <a:r>
              <a:rPr lang="en-US" b="1" dirty="0" smtClean="0">
                <a:solidFill>
                  <a:srgbClr val="0000FF"/>
                </a:solidFill>
                <a:sym typeface="Symbol" panose="05050102010706020507"/>
              </a:rPr>
              <a:t></a:t>
            </a:r>
            <a:endParaRPr lang="en-US" b="1" dirty="0" smtClean="0">
              <a:solidFill>
                <a:srgbClr val="0000FF"/>
              </a:solidFill>
            </a:endParaRPr>
          </a:p>
          <a:p>
            <a:r>
              <a:rPr lang="en-US" b="1" u="sng" dirty="0" smtClean="0"/>
              <a:t>Claim:</a:t>
            </a:r>
            <a:r>
              <a:rPr lang="en-US" b="1" dirty="0" smtClean="0">
                <a:solidFill>
                  <a:srgbClr val="D60093"/>
                </a:solidFill>
              </a:rPr>
              <a:t> </a:t>
            </a:r>
            <a:r>
              <a:rPr lang="en-US" b="1" dirty="0" err="1" smtClean="0">
                <a:solidFill>
                  <a:srgbClr val="D60093"/>
                </a:solidFill>
              </a:rPr>
              <a:t>Pr</a:t>
            </a:r>
            <a:r>
              <a:rPr lang="en-US" b="1" dirty="0" smtClean="0">
                <a:solidFill>
                  <a:srgbClr val="D60093"/>
                </a:solidFill>
              </a:rPr>
              <a:t>[</a:t>
            </a:r>
            <a:r>
              <a:rPr lang="en-US" b="1" i="1" dirty="0" smtClean="0">
                <a:solidFill>
                  <a:srgbClr val="D60093"/>
                </a:solidFill>
              </a:rPr>
              <a:t>h</a:t>
            </a:r>
            <a:r>
              <a:rPr lang="en-US" b="1" baseline="-25000" dirty="0" smtClean="0">
                <a:solidFill>
                  <a:srgbClr val="D60093"/>
                </a:solidFill>
                <a:sym typeface="Symbol" panose="05050102010706020507"/>
              </a:rPr>
              <a:t></a:t>
            </a:r>
            <a:r>
              <a:rPr lang="en-US" b="1" dirty="0" smtClean="0">
                <a:solidFill>
                  <a:srgbClr val="D60093"/>
                </a:solidFill>
              </a:rPr>
              <a:t>(C</a:t>
            </a:r>
            <a:r>
              <a:rPr lang="en-US" b="1" baseline="-25000" dirty="0" smtClean="0">
                <a:solidFill>
                  <a:srgbClr val="D60093"/>
                </a:solidFill>
              </a:rPr>
              <a:t>1</a:t>
            </a:r>
            <a:r>
              <a:rPr lang="en-US" b="1" dirty="0" smtClean="0">
                <a:solidFill>
                  <a:srgbClr val="D60093"/>
                </a:solidFill>
              </a:rPr>
              <a:t>) = </a:t>
            </a:r>
            <a:r>
              <a:rPr lang="en-US" b="1" i="1" dirty="0" smtClean="0">
                <a:solidFill>
                  <a:srgbClr val="D60093"/>
                </a:solidFill>
              </a:rPr>
              <a:t>h</a:t>
            </a:r>
            <a:r>
              <a:rPr lang="en-US" b="1" baseline="-25000" dirty="0" smtClean="0">
                <a:solidFill>
                  <a:srgbClr val="D60093"/>
                </a:solidFill>
                <a:sym typeface="Symbol" panose="05050102010706020507"/>
              </a:rPr>
              <a:t></a:t>
            </a:r>
            <a:r>
              <a:rPr lang="en-US" b="1" dirty="0" smtClean="0">
                <a:solidFill>
                  <a:srgbClr val="D60093"/>
                </a:solidFill>
              </a:rPr>
              <a:t>(C</a:t>
            </a:r>
            <a:r>
              <a:rPr lang="en-US" b="1" baseline="-25000" dirty="0" smtClean="0">
                <a:solidFill>
                  <a:srgbClr val="D60093"/>
                </a:solidFill>
              </a:rPr>
              <a:t>2</a:t>
            </a:r>
            <a:r>
              <a:rPr lang="en-US" b="1" dirty="0" smtClean="0">
                <a:solidFill>
                  <a:srgbClr val="D60093"/>
                </a:solidFill>
              </a:rPr>
              <a:t>)] = </a:t>
            </a:r>
            <a:r>
              <a:rPr lang="en-US" b="1" i="1" dirty="0" err="1">
                <a:solidFill>
                  <a:srgbClr val="D60093"/>
                </a:solidFill>
              </a:rPr>
              <a:t>s</a:t>
            </a:r>
            <a:r>
              <a:rPr lang="en-US" b="1" i="1" dirty="0" err="1" smtClean="0">
                <a:solidFill>
                  <a:srgbClr val="D60093"/>
                </a:solidFill>
              </a:rPr>
              <a:t>im</a:t>
            </a:r>
            <a:r>
              <a:rPr lang="en-US" b="1" dirty="0" smtClean="0">
                <a:solidFill>
                  <a:srgbClr val="D60093"/>
                </a:solidFill>
              </a:rPr>
              <a:t>(C</a:t>
            </a:r>
            <a:r>
              <a:rPr lang="en-US" b="1" baseline="-25000" dirty="0" smtClean="0">
                <a:solidFill>
                  <a:srgbClr val="D60093"/>
                </a:solidFill>
              </a:rPr>
              <a:t>1</a:t>
            </a:r>
            <a:r>
              <a:rPr lang="en-US" b="1" dirty="0" smtClean="0">
                <a:solidFill>
                  <a:srgbClr val="D60093"/>
                </a:solidFill>
              </a:rPr>
              <a:t>, C</a:t>
            </a:r>
            <a:r>
              <a:rPr lang="en-US" b="1" baseline="-25000" dirty="0" smtClean="0">
                <a:solidFill>
                  <a:srgbClr val="D60093"/>
                </a:solidFill>
              </a:rPr>
              <a:t>2</a:t>
            </a:r>
            <a:r>
              <a:rPr lang="en-US" b="1" dirty="0" smtClean="0">
                <a:solidFill>
                  <a:srgbClr val="D60093"/>
                </a:solidFill>
              </a:rPr>
              <a:t>) </a:t>
            </a:r>
            <a:endParaRPr lang="en-US" b="1" dirty="0" smtClean="0">
              <a:solidFill>
                <a:srgbClr val="D60093"/>
              </a:solidFill>
            </a:endParaRPr>
          </a:p>
          <a:p>
            <a:r>
              <a:rPr lang="en-US" b="1" dirty="0" smtClean="0">
                <a:solidFill>
                  <a:srgbClr val="008000"/>
                </a:solidFill>
              </a:rPr>
              <a:t>Why?</a:t>
            </a:r>
            <a:endParaRPr lang="en-US" b="1" dirty="0" smtClean="0">
              <a:solidFill>
                <a:srgbClr val="008000"/>
              </a:solidFill>
            </a:endParaRPr>
          </a:p>
          <a:p>
            <a:pPr lvl="1"/>
            <a:r>
              <a:rPr lang="en-US" dirty="0" smtClean="0"/>
              <a:t>Let </a:t>
            </a:r>
            <a:r>
              <a:rPr lang="en-US" b="1" dirty="0" smtClean="0"/>
              <a:t>X</a:t>
            </a:r>
            <a:r>
              <a:rPr lang="en-US" dirty="0" smtClean="0"/>
              <a:t> be a doc (set of shingles), </a:t>
            </a:r>
            <a:r>
              <a:rPr lang="en-US" b="1" i="1" dirty="0">
                <a:sym typeface="Symbol" panose="05050102010706020507"/>
              </a:rPr>
              <a:t>y </a:t>
            </a:r>
            <a:r>
              <a:rPr lang="en-US" b="1" i="1" dirty="0"/>
              <a:t>X</a:t>
            </a:r>
            <a:r>
              <a:rPr lang="en-US" dirty="0">
                <a:sym typeface="Symbol" panose="05050102010706020507"/>
              </a:rPr>
              <a:t> </a:t>
            </a:r>
            <a:r>
              <a:rPr lang="en-US" dirty="0" smtClean="0">
                <a:sym typeface="Symbol" panose="05050102010706020507"/>
              </a:rPr>
              <a:t>is a shingle</a:t>
            </a:r>
            <a:endParaRPr lang="en-US" dirty="0" smtClean="0"/>
          </a:p>
          <a:p>
            <a:pPr lvl="1"/>
            <a:r>
              <a:rPr lang="en-US" b="1" dirty="0" smtClean="0">
                <a:solidFill>
                  <a:srgbClr val="008000"/>
                </a:solidFill>
              </a:rPr>
              <a:t>Then:</a:t>
            </a:r>
            <a:r>
              <a:rPr lang="en-US" dirty="0" smtClean="0"/>
              <a:t> </a:t>
            </a:r>
            <a:r>
              <a:rPr lang="en-US" b="1" dirty="0" smtClean="0"/>
              <a:t>Pr[</a:t>
            </a:r>
            <a:r>
              <a:rPr lang="en-US" b="1" dirty="0" smtClean="0">
                <a:sym typeface="Symbol" panose="05050102010706020507"/>
              </a:rPr>
              <a:t>(y) = min((X))] = 1/|X|</a:t>
            </a:r>
            <a:endParaRPr lang="en-US" b="1" dirty="0" smtClean="0">
              <a:sym typeface="Symbol" panose="05050102010706020507"/>
            </a:endParaRPr>
          </a:p>
          <a:p>
            <a:pPr lvl="2"/>
            <a:r>
              <a:rPr lang="en-US" dirty="0" smtClean="0">
                <a:sym typeface="Symbol" panose="05050102010706020507"/>
              </a:rPr>
              <a:t>It is equally likely that any </a:t>
            </a:r>
            <a:r>
              <a:rPr lang="en-US" b="1" i="1" dirty="0" smtClean="0">
                <a:sym typeface="Symbol" panose="05050102010706020507"/>
              </a:rPr>
              <a:t>y </a:t>
            </a:r>
            <a:r>
              <a:rPr lang="en-US" b="1" i="1" dirty="0" smtClean="0"/>
              <a:t>X</a:t>
            </a:r>
            <a:r>
              <a:rPr lang="en-US" dirty="0" smtClean="0">
                <a:sym typeface="Symbol" panose="05050102010706020507"/>
              </a:rPr>
              <a:t> is mapped to the </a:t>
            </a:r>
            <a:r>
              <a:rPr lang="en-US" b="1" i="1" dirty="0" smtClean="0">
                <a:sym typeface="Symbol" panose="05050102010706020507"/>
              </a:rPr>
              <a:t>min</a:t>
            </a:r>
            <a:r>
              <a:rPr lang="en-US" dirty="0" smtClean="0">
                <a:sym typeface="Symbol" panose="05050102010706020507"/>
              </a:rPr>
              <a:t> element</a:t>
            </a:r>
            <a:endParaRPr lang="en-US" dirty="0" smtClean="0">
              <a:sym typeface="Symbol" panose="05050102010706020507"/>
            </a:endParaRPr>
          </a:p>
          <a:p>
            <a:pPr lvl="1"/>
            <a:r>
              <a:rPr lang="en-US" dirty="0" smtClean="0">
                <a:sym typeface="Symbol" panose="05050102010706020507"/>
              </a:rPr>
              <a:t>Let </a:t>
            </a:r>
            <a:r>
              <a:rPr lang="en-US" b="1" i="1" dirty="0" smtClean="0">
                <a:sym typeface="Symbol" panose="05050102010706020507"/>
              </a:rPr>
              <a:t>y</a:t>
            </a:r>
            <a:r>
              <a:rPr lang="en-US" dirty="0" smtClean="0">
                <a:sym typeface="Symbol" panose="05050102010706020507"/>
              </a:rPr>
              <a:t> be </a:t>
            </a:r>
            <a:r>
              <a:rPr lang="en-US" dirty="0" err="1" smtClean="0">
                <a:sym typeface="Symbol" panose="05050102010706020507"/>
              </a:rPr>
              <a:t>s.t.</a:t>
            </a:r>
            <a:r>
              <a:rPr lang="en-US" dirty="0" smtClean="0">
                <a:sym typeface="Symbol" panose="05050102010706020507"/>
              </a:rPr>
              <a:t> (y) = min((C</a:t>
            </a:r>
            <a:r>
              <a:rPr lang="en-US" baseline="-25000" dirty="0" smtClean="0">
                <a:sym typeface="Symbol" panose="05050102010706020507"/>
              </a:rPr>
              <a:t>1</a:t>
            </a:r>
            <a:r>
              <a:rPr lang="en-US" dirty="0" smtClean="0">
                <a:sym typeface="Symbol" panose="05050102010706020507"/>
              </a:rPr>
              <a:t>C</a:t>
            </a:r>
            <a:r>
              <a:rPr lang="en-US" baseline="-25000" dirty="0" smtClean="0">
                <a:sym typeface="Symbol" panose="05050102010706020507"/>
              </a:rPr>
              <a:t>2</a:t>
            </a:r>
            <a:r>
              <a:rPr lang="en-US" dirty="0" smtClean="0">
                <a:sym typeface="Symbol" panose="05050102010706020507"/>
              </a:rPr>
              <a:t>))</a:t>
            </a:r>
            <a:endParaRPr lang="en-US" dirty="0" smtClean="0">
              <a:sym typeface="Symbol" panose="05050102010706020507"/>
            </a:endParaRPr>
          </a:p>
          <a:p>
            <a:pPr lvl="1"/>
            <a:r>
              <a:rPr lang="en-US" b="1" dirty="0" smtClean="0">
                <a:solidFill>
                  <a:srgbClr val="008000"/>
                </a:solidFill>
                <a:sym typeface="Symbol" panose="05050102010706020507"/>
              </a:rPr>
              <a:t>Then either:</a:t>
            </a:r>
            <a:r>
              <a:rPr lang="en-US" dirty="0" smtClean="0">
                <a:sym typeface="Symbol" panose="05050102010706020507"/>
              </a:rPr>
              <a:t>	 (y) = min((C</a:t>
            </a:r>
            <a:r>
              <a:rPr lang="en-US" baseline="-25000" dirty="0" smtClean="0">
                <a:sym typeface="Symbol" panose="05050102010706020507"/>
              </a:rPr>
              <a:t>1</a:t>
            </a:r>
            <a:r>
              <a:rPr lang="en-US" dirty="0" smtClean="0">
                <a:sym typeface="Symbol" panose="05050102010706020507"/>
              </a:rPr>
              <a:t>))  if y  C</a:t>
            </a:r>
            <a:r>
              <a:rPr lang="en-US" baseline="-25000" dirty="0" smtClean="0">
                <a:sym typeface="Symbol" panose="05050102010706020507"/>
              </a:rPr>
              <a:t>1 </a:t>
            </a:r>
            <a:r>
              <a:rPr lang="en-US" dirty="0" smtClean="0">
                <a:sym typeface="Symbol" panose="05050102010706020507"/>
              </a:rPr>
              <a:t>, </a:t>
            </a:r>
            <a:r>
              <a:rPr lang="en-US" b="1" dirty="0" smtClean="0">
                <a:sym typeface="Symbol" panose="05050102010706020507"/>
              </a:rPr>
              <a:t>or</a:t>
            </a:r>
            <a:endParaRPr lang="en-US" b="1" baseline="-25000" dirty="0" smtClean="0">
              <a:sym typeface="Symbol" panose="05050102010706020507"/>
            </a:endParaRPr>
          </a:p>
          <a:p>
            <a:pPr lvl="1">
              <a:buNone/>
            </a:pPr>
            <a:r>
              <a:rPr lang="en-US" dirty="0" smtClean="0">
                <a:sym typeface="Symbol" panose="05050102010706020507"/>
              </a:rPr>
              <a:t>				 (y) = min((C</a:t>
            </a:r>
            <a:r>
              <a:rPr lang="en-US" baseline="-25000" dirty="0" smtClean="0">
                <a:sym typeface="Symbol" panose="05050102010706020507"/>
              </a:rPr>
              <a:t>2</a:t>
            </a:r>
            <a:r>
              <a:rPr lang="en-US" dirty="0" smtClean="0">
                <a:sym typeface="Symbol" panose="05050102010706020507"/>
              </a:rPr>
              <a:t>))  if y  C</a:t>
            </a:r>
            <a:r>
              <a:rPr lang="en-US" baseline="-25000" dirty="0" smtClean="0">
                <a:sym typeface="Symbol" panose="05050102010706020507"/>
              </a:rPr>
              <a:t>2</a:t>
            </a:r>
            <a:endParaRPr lang="en-US" baseline="-25000" dirty="0" smtClean="0"/>
          </a:p>
          <a:p>
            <a:pPr lvl="1"/>
            <a:r>
              <a:rPr lang="en-US" dirty="0" smtClean="0">
                <a:sym typeface="Symbol" panose="05050102010706020507"/>
              </a:rPr>
              <a:t>So the prob. that </a:t>
            </a:r>
            <a:r>
              <a:rPr lang="en-US" b="1" dirty="0" smtClean="0">
                <a:sym typeface="Symbol" panose="05050102010706020507"/>
              </a:rPr>
              <a:t>both</a:t>
            </a:r>
            <a:r>
              <a:rPr lang="en-US" dirty="0" smtClean="0">
                <a:sym typeface="Symbol" panose="05050102010706020507"/>
              </a:rPr>
              <a:t> are true is the prob. </a:t>
            </a:r>
            <a:r>
              <a:rPr lang="en-US" b="1" i="1" dirty="0" smtClean="0">
                <a:sym typeface="Symbol" panose="05050102010706020507"/>
              </a:rPr>
              <a:t>y</a:t>
            </a:r>
            <a:r>
              <a:rPr lang="en-US" dirty="0" smtClean="0">
                <a:sym typeface="Symbol" panose="05050102010706020507"/>
              </a:rPr>
              <a:t>  C</a:t>
            </a:r>
            <a:r>
              <a:rPr lang="en-US" baseline="-25000" dirty="0" smtClean="0">
                <a:sym typeface="Symbol" panose="05050102010706020507"/>
              </a:rPr>
              <a:t>1</a:t>
            </a:r>
            <a:r>
              <a:rPr lang="en-US" dirty="0" smtClean="0">
                <a:sym typeface="Symbol" panose="05050102010706020507"/>
              </a:rPr>
              <a:t>  C</a:t>
            </a:r>
            <a:r>
              <a:rPr lang="en-US" baseline="-25000" dirty="0" smtClean="0">
                <a:sym typeface="Symbol" panose="05050102010706020507"/>
              </a:rPr>
              <a:t>2</a:t>
            </a:r>
            <a:endParaRPr lang="en-US" baseline="-25000" dirty="0" smtClean="0">
              <a:sym typeface="Symbol" panose="05050102010706020507"/>
            </a:endParaRPr>
          </a:p>
          <a:p>
            <a:pPr lvl="1"/>
            <a:r>
              <a:rPr lang="en-US" b="1" dirty="0" smtClean="0">
                <a:sym typeface="Symbol" panose="05050102010706020507"/>
              </a:rPr>
              <a:t>Pr[min((C</a:t>
            </a:r>
            <a:r>
              <a:rPr lang="en-US" b="1" baseline="-25000" dirty="0" smtClean="0">
                <a:sym typeface="Symbol" panose="05050102010706020507"/>
              </a:rPr>
              <a:t>1</a:t>
            </a:r>
            <a:r>
              <a:rPr lang="en-US" b="1" dirty="0" smtClean="0">
                <a:sym typeface="Symbol" panose="05050102010706020507"/>
              </a:rPr>
              <a:t>))=min((C</a:t>
            </a:r>
            <a:r>
              <a:rPr lang="en-US" b="1" baseline="-25000" dirty="0" smtClean="0">
                <a:sym typeface="Symbol" panose="05050102010706020507"/>
              </a:rPr>
              <a:t>2</a:t>
            </a:r>
            <a:r>
              <a:rPr lang="en-US" b="1" dirty="0" smtClean="0">
                <a:sym typeface="Symbol" panose="05050102010706020507"/>
              </a:rPr>
              <a:t>))]=|C</a:t>
            </a:r>
            <a:r>
              <a:rPr lang="en-US" b="1" baseline="-25000" dirty="0" smtClean="0">
                <a:sym typeface="Symbol" panose="05050102010706020507"/>
              </a:rPr>
              <a:t>1</a:t>
            </a:r>
            <a:r>
              <a:rPr lang="en-US" b="1" dirty="0" smtClean="0">
                <a:sym typeface="Symbol" panose="05050102010706020507"/>
              </a:rPr>
              <a:t>C</a:t>
            </a:r>
            <a:r>
              <a:rPr lang="en-US" b="1" baseline="-25000" dirty="0" smtClean="0">
                <a:sym typeface="Symbol" panose="05050102010706020507"/>
              </a:rPr>
              <a:t>2</a:t>
            </a:r>
            <a:r>
              <a:rPr lang="en-US" b="1" dirty="0" smtClean="0">
                <a:sym typeface="Symbol" panose="05050102010706020507"/>
              </a:rPr>
              <a:t>|/|C</a:t>
            </a:r>
            <a:r>
              <a:rPr lang="en-US" b="1" baseline="-25000" dirty="0" smtClean="0">
                <a:sym typeface="Symbol" panose="05050102010706020507"/>
              </a:rPr>
              <a:t>1</a:t>
            </a:r>
            <a:r>
              <a:rPr lang="en-US" b="1" dirty="0" smtClean="0">
                <a:sym typeface="Symbol" panose="05050102010706020507"/>
              </a:rPr>
              <a:t>C</a:t>
            </a:r>
            <a:r>
              <a:rPr lang="en-US" b="1" baseline="-25000" dirty="0" smtClean="0">
                <a:sym typeface="Symbol" panose="05050102010706020507"/>
              </a:rPr>
              <a:t>2</a:t>
            </a:r>
            <a:r>
              <a:rPr lang="en-US" b="1" dirty="0" smtClean="0">
                <a:sym typeface="Symbol" panose="05050102010706020507"/>
              </a:rPr>
              <a:t>|</a:t>
            </a:r>
            <a:r>
              <a:rPr lang="en-US" b="1" dirty="0" smtClean="0">
                <a:solidFill>
                  <a:srgbClr val="D60093"/>
                </a:solidFill>
              </a:rPr>
              <a:t>= </a:t>
            </a:r>
            <a:r>
              <a:rPr lang="en-US" b="1" i="1" dirty="0" err="1">
                <a:solidFill>
                  <a:srgbClr val="D60093"/>
                </a:solidFill>
              </a:rPr>
              <a:t>s</a:t>
            </a:r>
            <a:r>
              <a:rPr lang="en-US" b="1" i="1" dirty="0" err="1" smtClean="0">
                <a:solidFill>
                  <a:srgbClr val="D60093"/>
                </a:solidFill>
              </a:rPr>
              <a:t>im</a:t>
            </a:r>
            <a:r>
              <a:rPr lang="en-US" b="1" dirty="0" smtClean="0">
                <a:solidFill>
                  <a:srgbClr val="D60093"/>
                </a:solidFill>
              </a:rPr>
              <a:t>(C</a:t>
            </a:r>
            <a:r>
              <a:rPr lang="en-US" b="1" baseline="-25000" dirty="0" smtClean="0">
                <a:solidFill>
                  <a:srgbClr val="D60093"/>
                </a:solidFill>
              </a:rPr>
              <a:t>1</a:t>
            </a:r>
            <a:r>
              <a:rPr lang="en-US" b="1" dirty="0" smtClean="0">
                <a:solidFill>
                  <a:srgbClr val="D60093"/>
                </a:solidFill>
              </a:rPr>
              <a:t>, C</a:t>
            </a:r>
            <a:r>
              <a:rPr lang="en-US" b="1" baseline="-25000" dirty="0" smtClean="0">
                <a:solidFill>
                  <a:srgbClr val="D60093"/>
                </a:solidFill>
              </a:rPr>
              <a:t>2</a:t>
            </a:r>
            <a:r>
              <a:rPr lang="en-US" b="1" dirty="0" smtClean="0">
                <a:solidFill>
                  <a:srgbClr val="D60093"/>
                </a:solidFill>
              </a:rPr>
              <a:t>) </a:t>
            </a:r>
            <a:endParaRPr lang="en-US" b="1" dirty="0" smtClean="0">
              <a:solidFill>
                <a:srgbClr val="D60093"/>
              </a:solidFill>
              <a:sym typeface="Symbol" panose="05050102010706020507"/>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0350425B-F91B-48E7-9780-4C8238461F4D}" type="slidenum">
              <a:rPr lang="en-US"/>
            </a:fld>
            <a:endParaRPr lang="en-US"/>
          </a:p>
        </p:txBody>
      </p:sp>
      <p:grpSp>
        <p:nvGrpSpPr>
          <p:cNvPr id="7" name="Group 6"/>
          <p:cNvGrpSpPr/>
          <p:nvPr/>
        </p:nvGrpSpPr>
        <p:grpSpPr>
          <a:xfrm>
            <a:off x="7924799" y="57149"/>
            <a:ext cx="1257301" cy="3524251"/>
            <a:chOff x="2057401" y="2133600"/>
            <a:chExt cx="1257301" cy="3524251"/>
          </a:xfrm>
          <a:solidFill>
            <a:schemeClr val="bg1"/>
          </a:solidFill>
        </p:grpSpPr>
        <p:sp>
          <p:nvSpPr>
            <p:cNvPr id="10" name="Rectangle 9"/>
            <p:cNvSpPr>
              <a:spLocks noChangeArrowheads="1"/>
            </p:cNvSpPr>
            <p:nvPr/>
          </p:nvSpPr>
          <p:spPr bwMode="auto">
            <a:xfrm>
              <a:off x="2686051" y="5064125"/>
              <a:ext cx="628651" cy="593725"/>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11" name="Rectangle 10"/>
            <p:cNvSpPr>
              <a:spLocks noChangeArrowheads="1"/>
            </p:cNvSpPr>
            <p:nvPr/>
          </p:nvSpPr>
          <p:spPr bwMode="auto">
            <a:xfrm>
              <a:off x="2057401" y="5064125"/>
              <a:ext cx="628651" cy="593725"/>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12" name="Rectangle 11"/>
            <p:cNvSpPr>
              <a:spLocks noChangeArrowheads="1"/>
            </p:cNvSpPr>
            <p:nvPr/>
          </p:nvSpPr>
          <p:spPr bwMode="auto">
            <a:xfrm>
              <a:off x="2686051" y="4468813"/>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13" name="Rectangle 12"/>
            <p:cNvSpPr>
              <a:spLocks noChangeArrowheads="1"/>
            </p:cNvSpPr>
            <p:nvPr/>
          </p:nvSpPr>
          <p:spPr bwMode="auto">
            <a:xfrm>
              <a:off x="2057401" y="4468813"/>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14" name="Rectangle 13"/>
            <p:cNvSpPr>
              <a:spLocks noChangeArrowheads="1"/>
            </p:cNvSpPr>
            <p:nvPr/>
          </p:nvSpPr>
          <p:spPr bwMode="auto">
            <a:xfrm>
              <a:off x="2686051" y="3871913"/>
              <a:ext cx="628651" cy="596900"/>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dirty="0" smtClean="0"/>
                <a:t>0</a:t>
              </a:r>
              <a:endParaRPr lang="en-US" sz="2800" dirty="0"/>
            </a:p>
          </p:txBody>
        </p:sp>
        <p:sp>
          <p:nvSpPr>
            <p:cNvPr id="15" name="Rectangle 14"/>
            <p:cNvSpPr>
              <a:spLocks noChangeArrowheads="1"/>
            </p:cNvSpPr>
            <p:nvPr/>
          </p:nvSpPr>
          <p:spPr bwMode="auto">
            <a:xfrm>
              <a:off x="2057401" y="3871913"/>
              <a:ext cx="628651" cy="596900"/>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16" name="Rectangle 15"/>
            <p:cNvSpPr>
              <a:spLocks noChangeArrowheads="1"/>
            </p:cNvSpPr>
            <p:nvPr/>
          </p:nvSpPr>
          <p:spPr bwMode="auto">
            <a:xfrm>
              <a:off x="2686051" y="3276600"/>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b="1" dirty="0"/>
                <a:t>1</a:t>
              </a:r>
              <a:endParaRPr lang="en-US" sz="2800" b="1" dirty="0"/>
            </a:p>
          </p:txBody>
        </p:sp>
        <p:sp>
          <p:nvSpPr>
            <p:cNvPr id="17" name="Rectangle 16"/>
            <p:cNvSpPr>
              <a:spLocks noChangeArrowheads="1"/>
            </p:cNvSpPr>
            <p:nvPr/>
          </p:nvSpPr>
          <p:spPr bwMode="auto">
            <a:xfrm>
              <a:off x="2057401" y="3276600"/>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b="1" dirty="0"/>
                <a:t>1</a:t>
              </a:r>
              <a:endParaRPr lang="en-US" sz="2800" b="1" dirty="0"/>
            </a:p>
          </p:txBody>
        </p:sp>
        <p:sp>
          <p:nvSpPr>
            <p:cNvPr id="18" name="Rectangle 17"/>
            <p:cNvSpPr>
              <a:spLocks noChangeArrowheads="1"/>
            </p:cNvSpPr>
            <p:nvPr/>
          </p:nvSpPr>
          <p:spPr bwMode="auto">
            <a:xfrm>
              <a:off x="2686051" y="2728913"/>
              <a:ext cx="628651" cy="547688"/>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19" name="Rectangle 18"/>
            <p:cNvSpPr>
              <a:spLocks noChangeArrowheads="1"/>
            </p:cNvSpPr>
            <p:nvPr/>
          </p:nvSpPr>
          <p:spPr bwMode="auto">
            <a:xfrm>
              <a:off x="2057401" y="2728913"/>
              <a:ext cx="628651" cy="547688"/>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dirty="0" smtClean="0"/>
                <a:t>0</a:t>
              </a:r>
              <a:endParaRPr lang="en-US" sz="2800" dirty="0"/>
            </a:p>
          </p:txBody>
        </p:sp>
        <p:sp>
          <p:nvSpPr>
            <p:cNvPr id="20" name="Rectangle 19"/>
            <p:cNvSpPr>
              <a:spLocks noChangeArrowheads="1"/>
            </p:cNvSpPr>
            <p:nvPr/>
          </p:nvSpPr>
          <p:spPr bwMode="auto">
            <a:xfrm>
              <a:off x="2686051" y="2133600"/>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21" name="Rectangle 20"/>
            <p:cNvSpPr>
              <a:spLocks noChangeArrowheads="1"/>
            </p:cNvSpPr>
            <p:nvPr/>
          </p:nvSpPr>
          <p:spPr bwMode="auto">
            <a:xfrm>
              <a:off x="2057401" y="2133600"/>
              <a:ext cx="628651" cy="595313"/>
            </a:xfrm>
            <a:prstGeom prst="rect">
              <a:avLst/>
            </a:prstGeom>
            <a:grpFill/>
            <a:ln w="9525">
              <a:noFill/>
              <a:miter lim="800000"/>
            </a:ln>
            <a:effectLst/>
          </p:spPr>
          <p:txBody>
            <a:bodyPr/>
            <a:lstStyle/>
            <a:p>
              <a:pPr>
                <a:spcBef>
                  <a:spcPct val="20000"/>
                </a:spcBef>
                <a:buClr>
                  <a:srgbClr val="CC00CC"/>
                </a:buClr>
                <a:buFont typeface="Monotype Sorts" pitchFamily="2" charset="2"/>
                <a:buNone/>
              </a:pPr>
              <a:r>
                <a:rPr lang="en-US" sz="2800" dirty="0" smtClean="0"/>
                <a:t>0 </a:t>
              </a:r>
              <a:endParaRPr lang="en-US" sz="2800" dirty="0"/>
            </a:p>
          </p:txBody>
        </p:sp>
        <p:sp>
          <p:nvSpPr>
            <p:cNvPr id="22" name="Line 33"/>
            <p:cNvSpPr>
              <a:spLocks noChangeShapeType="1"/>
            </p:cNvSpPr>
            <p:nvPr/>
          </p:nvSpPr>
          <p:spPr bwMode="auto">
            <a:xfrm>
              <a:off x="2057401" y="2133600"/>
              <a:ext cx="1097280" cy="0"/>
            </a:xfrm>
            <a:prstGeom prst="line">
              <a:avLst/>
            </a:prstGeom>
            <a:grpFill/>
            <a:ln w="28575" cap="sq">
              <a:solidFill>
                <a:schemeClr val="tx1"/>
              </a:solidFill>
              <a:miter lim="800000"/>
            </a:ln>
            <a:effectLst/>
          </p:spPr>
          <p:txBody>
            <a:bodyPr wrap="none"/>
            <a:lstStyle/>
            <a:p>
              <a:endParaRPr lang="en-US"/>
            </a:p>
          </p:txBody>
        </p:sp>
        <p:sp>
          <p:nvSpPr>
            <p:cNvPr id="23" name="Line 34"/>
            <p:cNvSpPr>
              <a:spLocks noChangeShapeType="1"/>
            </p:cNvSpPr>
            <p:nvPr/>
          </p:nvSpPr>
          <p:spPr bwMode="auto">
            <a:xfrm>
              <a:off x="2057401" y="2728913"/>
              <a:ext cx="1097280" cy="0"/>
            </a:xfrm>
            <a:prstGeom prst="line">
              <a:avLst/>
            </a:prstGeom>
            <a:grpFill/>
            <a:ln w="12700">
              <a:solidFill>
                <a:schemeClr val="tx1"/>
              </a:solidFill>
              <a:miter lim="800000"/>
            </a:ln>
            <a:effectLst/>
          </p:spPr>
          <p:txBody>
            <a:bodyPr wrap="none"/>
            <a:lstStyle/>
            <a:p>
              <a:endParaRPr lang="en-US"/>
            </a:p>
          </p:txBody>
        </p:sp>
        <p:sp>
          <p:nvSpPr>
            <p:cNvPr id="24" name="Line 35"/>
            <p:cNvSpPr>
              <a:spLocks noChangeShapeType="1"/>
            </p:cNvSpPr>
            <p:nvPr/>
          </p:nvSpPr>
          <p:spPr bwMode="auto">
            <a:xfrm>
              <a:off x="2057401" y="3276600"/>
              <a:ext cx="1097280" cy="0"/>
            </a:xfrm>
            <a:prstGeom prst="line">
              <a:avLst/>
            </a:prstGeom>
            <a:grpFill/>
            <a:ln w="12700">
              <a:solidFill>
                <a:schemeClr val="tx1"/>
              </a:solidFill>
              <a:miter lim="800000"/>
            </a:ln>
            <a:effectLst/>
          </p:spPr>
          <p:txBody>
            <a:bodyPr wrap="none"/>
            <a:lstStyle/>
            <a:p>
              <a:endParaRPr lang="en-US"/>
            </a:p>
          </p:txBody>
        </p:sp>
        <p:sp>
          <p:nvSpPr>
            <p:cNvPr id="25" name="Line 36"/>
            <p:cNvSpPr>
              <a:spLocks noChangeShapeType="1"/>
            </p:cNvSpPr>
            <p:nvPr/>
          </p:nvSpPr>
          <p:spPr bwMode="auto">
            <a:xfrm>
              <a:off x="2057401" y="3871913"/>
              <a:ext cx="1097280" cy="0"/>
            </a:xfrm>
            <a:prstGeom prst="line">
              <a:avLst/>
            </a:prstGeom>
            <a:grpFill/>
            <a:ln w="12700">
              <a:solidFill>
                <a:schemeClr val="tx1"/>
              </a:solidFill>
              <a:miter lim="800000"/>
            </a:ln>
            <a:effectLst/>
          </p:spPr>
          <p:txBody>
            <a:bodyPr wrap="none"/>
            <a:lstStyle/>
            <a:p>
              <a:endParaRPr lang="en-US"/>
            </a:p>
          </p:txBody>
        </p:sp>
        <p:sp>
          <p:nvSpPr>
            <p:cNvPr id="26" name="Line 37"/>
            <p:cNvSpPr>
              <a:spLocks noChangeShapeType="1"/>
            </p:cNvSpPr>
            <p:nvPr/>
          </p:nvSpPr>
          <p:spPr bwMode="auto">
            <a:xfrm>
              <a:off x="2057401" y="4468813"/>
              <a:ext cx="1097280" cy="0"/>
            </a:xfrm>
            <a:prstGeom prst="line">
              <a:avLst/>
            </a:prstGeom>
            <a:grpFill/>
            <a:ln w="12700">
              <a:solidFill>
                <a:schemeClr val="tx1"/>
              </a:solidFill>
              <a:miter lim="800000"/>
            </a:ln>
            <a:effectLst/>
          </p:spPr>
          <p:txBody>
            <a:bodyPr wrap="none"/>
            <a:lstStyle/>
            <a:p>
              <a:endParaRPr lang="en-US"/>
            </a:p>
          </p:txBody>
        </p:sp>
        <p:sp>
          <p:nvSpPr>
            <p:cNvPr id="27" name="Line 38"/>
            <p:cNvSpPr>
              <a:spLocks noChangeShapeType="1"/>
            </p:cNvSpPr>
            <p:nvPr/>
          </p:nvSpPr>
          <p:spPr bwMode="auto">
            <a:xfrm>
              <a:off x="2057401" y="5064125"/>
              <a:ext cx="1097280" cy="0"/>
            </a:xfrm>
            <a:prstGeom prst="line">
              <a:avLst/>
            </a:prstGeom>
            <a:grpFill/>
            <a:ln w="12700">
              <a:solidFill>
                <a:schemeClr val="tx1"/>
              </a:solidFill>
              <a:miter lim="800000"/>
            </a:ln>
            <a:effectLst/>
          </p:spPr>
          <p:txBody>
            <a:bodyPr wrap="none"/>
            <a:lstStyle/>
            <a:p>
              <a:endParaRPr lang="en-US"/>
            </a:p>
          </p:txBody>
        </p:sp>
        <p:sp>
          <p:nvSpPr>
            <p:cNvPr id="28" name="Line 39"/>
            <p:cNvSpPr>
              <a:spLocks noChangeShapeType="1"/>
            </p:cNvSpPr>
            <p:nvPr/>
          </p:nvSpPr>
          <p:spPr bwMode="auto">
            <a:xfrm>
              <a:off x="2057401" y="5657850"/>
              <a:ext cx="1097280" cy="0"/>
            </a:xfrm>
            <a:prstGeom prst="line">
              <a:avLst/>
            </a:prstGeom>
            <a:grpFill/>
            <a:ln w="12700">
              <a:solidFill>
                <a:schemeClr val="tx1"/>
              </a:solidFill>
              <a:miter lim="800000"/>
            </a:ln>
            <a:effectLst/>
          </p:spPr>
          <p:txBody>
            <a:bodyPr wrap="none"/>
            <a:lstStyle/>
            <a:p>
              <a:endParaRPr lang="en-US"/>
            </a:p>
          </p:txBody>
        </p:sp>
        <p:sp>
          <p:nvSpPr>
            <p:cNvPr id="29" name="Line 40"/>
            <p:cNvSpPr>
              <a:spLocks noChangeShapeType="1"/>
            </p:cNvSpPr>
            <p:nvPr/>
          </p:nvSpPr>
          <p:spPr bwMode="auto">
            <a:xfrm>
              <a:off x="2057401" y="5638800"/>
              <a:ext cx="1097280" cy="0"/>
            </a:xfrm>
            <a:prstGeom prst="line">
              <a:avLst/>
            </a:prstGeom>
            <a:grpFill/>
            <a:ln w="28575" cap="sq">
              <a:solidFill>
                <a:schemeClr val="tx1"/>
              </a:solidFill>
              <a:miter lim="800000"/>
            </a:ln>
            <a:effectLst/>
          </p:spPr>
          <p:txBody>
            <a:bodyPr wrap="none"/>
            <a:lstStyle/>
            <a:p>
              <a:endParaRPr lang="en-US"/>
            </a:p>
          </p:txBody>
        </p:sp>
        <p:sp>
          <p:nvSpPr>
            <p:cNvPr id="30" name="Line 41"/>
            <p:cNvSpPr>
              <a:spLocks noChangeShapeType="1"/>
            </p:cNvSpPr>
            <p:nvPr/>
          </p:nvSpPr>
          <p:spPr bwMode="auto">
            <a:xfrm>
              <a:off x="2057401" y="2133601"/>
              <a:ext cx="0" cy="3524250"/>
            </a:xfrm>
            <a:prstGeom prst="line">
              <a:avLst/>
            </a:prstGeom>
            <a:grpFill/>
            <a:ln w="28575" cap="sq">
              <a:solidFill>
                <a:schemeClr val="tx1"/>
              </a:solidFill>
              <a:miter lim="800000"/>
            </a:ln>
            <a:effectLst/>
          </p:spPr>
          <p:txBody>
            <a:bodyPr wrap="none"/>
            <a:lstStyle/>
            <a:p>
              <a:endParaRPr lang="en-US"/>
            </a:p>
          </p:txBody>
        </p:sp>
        <p:sp>
          <p:nvSpPr>
            <p:cNvPr id="31" name="Line 42"/>
            <p:cNvSpPr>
              <a:spLocks noChangeShapeType="1"/>
            </p:cNvSpPr>
            <p:nvPr/>
          </p:nvSpPr>
          <p:spPr bwMode="auto">
            <a:xfrm>
              <a:off x="2581275" y="2133601"/>
              <a:ext cx="24766" cy="3524250"/>
            </a:xfrm>
            <a:prstGeom prst="line">
              <a:avLst/>
            </a:prstGeom>
            <a:grpFill/>
            <a:ln w="12700">
              <a:solidFill>
                <a:schemeClr val="tx1"/>
              </a:solidFill>
              <a:miter lim="800000"/>
            </a:ln>
            <a:effectLst/>
          </p:spPr>
          <p:txBody>
            <a:bodyPr wrap="none"/>
            <a:lstStyle/>
            <a:p>
              <a:endParaRPr lang="en-US"/>
            </a:p>
          </p:txBody>
        </p:sp>
        <p:sp>
          <p:nvSpPr>
            <p:cNvPr id="32" name="Line 41"/>
            <p:cNvSpPr>
              <a:spLocks noChangeShapeType="1"/>
            </p:cNvSpPr>
            <p:nvPr/>
          </p:nvSpPr>
          <p:spPr bwMode="auto">
            <a:xfrm>
              <a:off x="3171825" y="2133601"/>
              <a:ext cx="0" cy="3505200"/>
            </a:xfrm>
            <a:prstGeom prst="line">
              <a:avLst/>
            </a:prstGeom>
            <a:grpFill/>
            <a:ln w="28575" cap="sq">
              <a:solidFill>
                <a:schemeClr val="tx1"/>
              </a:solidFill>
              <a:miter lim="800000"/>
            </a:ln>
            <a:effectLst/>
          </p:spPr>
          <p:txBody>
            <a:bodyPr wrap="none"/>
            <a:lstStyle/>
            <a:p>
              <a:endParaRPr lang="en-US"/>
            </a:p>
          </p:txBody>
        </p:sp>
      </p:grpSp>
      <p:sp>
        <p:nvSpPr>
          <p:cNvPr id="2" name="TextBox 1"/>
          <p:cNvSpPr txBox="1"/>
          <p:nvPr/>
        </p:nvSpPr>
        <p:spPr>
          <a:xfrm>
            <a:off x="7465335" y="4724400"/>
            <a:ext cx="1678665" cy="830997"/>
          </a:xfrm>
          <a:prstGeom prst="rect">
            <a:avLst/>
          </a:prstGeom>
          <a:noFill/>
        </p:spPr>
        <p:txBody>
          <a:bodyPr wrap="none" rtlCol="0">
            <a:spAutoFit/>
          </a:bodyPr>
          <a:lstStyle/>
          <a:p>
            <a:r>
              <a:rPr lang="en-US" sz="1600" dirty="0" smtClean="0">
                <a:solidFill>
                  <a:srgbClr val="008000"/>
                </a:solidFill>
                <a:latin typeface="Arial" panose="020B0604020202020204" pitchFamily="34" charset="0"/>
                <a:cs typeface="Arial" panose="020B0604020202020204" pitchFamily="34" charset="0"/>
              </a:rPr>
              <a:t>One of the two</a:t>
            </a:r>
            <a:br>
              <a:rPr lang="en-US" sz="1600" dirty="0" smtClean="0">
                <a:solidFill>
                  <a:srgbClr val="008000"/>
                </a:solidFill>
                <a:latin typeface="Arial" panose="020B0604020202020204" pitchFamily="34" charset="0"/>
                <a:cs typeface="Arial" panose="020B0604020202020204" pitchFamily="34" charset="0"/>
              </a:rPr>
            </a:br>
            <a:r>
              <a:rPr lang="en-US" sz="1600" dirty="0" smtClean="0">
                <a:solidFill>
                  <a:srgbClr val="008000"/>
                </a:solidFill>
                <a:latin typeface="Arial" panose="020B0604020202020204" pitchFamily="34" charset="0"/>
                <a:cs typeface="Arial" panose="020B0604020202020204" pitchFamily="34" charset="0"/>
              </a:rPr>
              <a:t>cols had to have</a:t>
            </a:r>
            <a:br>
              <a:rPr lang="en-US" sz="1600" dirty="0" smtClean="0">
                <a:solidFill>
                  <a:srgbClr val="008000"/>
                </a:solidFill>
                <a:latin typeface="Arial" panose="020B0604020202020204" pitchFamily="34" charset="0"/>
                <a:cs typeface="Arial" panose="020B0604020202020204" pitchFamily="34" charset="0"/>
              </a:rPr>
            </a:br>
            <a:r>
              <a:rPr lang="en-US" sz="1600" dirty="0" smtClean="0">
                <a:solidFill>
                  <a:srgbClr val="008000"/>
                </a:solidFill>
                <a:latin typeface="Arial" panose="020B0604020202020204" pitchFamily="34" charset="0"/>
                <a:cs typeface="Arial" panose="020B0604020202020204" pitchFamily="34" charset="0"/>
              </a:rPr>
              <a:t>1 at position </a:t>
            </a:r>
            <a:r>
              <a:rPr lang="en-US" sz="1600" b="1" i="1" dirty="0" smtClean="0">
                <a:solidFill>
                  <a:srgbClr val="008000"/>
                </a:solidFill>
                <a:latin typeface="Arial" panose="020B0604020202020204" pitchFamily="34" charset="0"/>
                <a:cs typeface="Arial" panose="020B0604020202020204" pitchFamily="34" charset="0"/>
              </a:rPr>
              <a:t>y</a:t>
            </a:r>
            <a:endParaRPr lang="en-US" sz="1600" b="1" i="1" dirty="0" smtClean="0">
              <a:solidFill>
                <a:srgbClr val="008000"/>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91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891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891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8915">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891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891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Four Types of Rows</a:t>
            </a:r>
            <a:endParaRPr lang="en-US"/>
          </a:p>
        </p:txBody>
      </p:sp>
      <p:sp>
        <p:nvSpPr>
          <p:cNvPr id="35843" name="Rectangle 3"/>
          <p:cNvSpPr>
            <a:spLocks noGrp="1" noChangeArrowheads="1"/>
          </p:cNvSpPr>
          <p:nvPr>
            <p:ph idx="1"/>
          </p:nvPr>
        </p:nvSpPr>
        <p:spPr>
          <a:xfrm>
            <a:off x="457200" y="1371600"/>
            <a:ext cx="8229600" cy="5334000"/>
          </a:xfrm>
        </p:spPr>
        <p:txBody>
          <a:bodyPr>
            <a:normAutofit fontScale="92500"/>
          </a:bodyPr>
          <a:lstStyle/>
          <a:p>
            <a:pPr>
              <a:lnSpc>
                <a:spcPct val="90000"/>
              </a:lnSpc>
            </a:pPr>
            <a:r>
              <a:rPr lang="en-US" b="1" dirty="0">
                <a:solidFill>
                  <a:srgbClr val="D60093"/>
                </a:solidFill>
              </a:rPr>
              <a:t>Given </a:t>
            </a:r>
            <a:r>
              <a:rPr lang="en-US" b="1" dirty="0" smtClean="0">
                <a:solidFill>
                  <a:srgbClr val="D60093"/>
                </a:solidFill>
              </a:rPr>
              <a:t>cols </a:t>
            </a:r>
            <a:r>
              <a:rPr lang="en-US" b="1" dirty="0">
                <a:solidFill>
                  <a:srgbClr val="D60093"/>
                </a:solidFill>
              </a:rPr>
              <a:t>C</a:t>
            </a:r>
            <a:r>
              <a:rPr lang="en-US" b="1" baseline="-25000" dirty="0">
                <a:solidFill>
                  <a:srgbClr val="D60093"/>
                </a:solidFill>
              </a:rPr>
              <a:t>1</a:t>
            </a:r>
            <a:r>
              <a:rPr lang="en-US" b="1" dirty="0">
                <a:solidFill>
                  <a:srgbClr val="D60093"/>
                </a:solidFill>
              </a:rPr>
              <a:t> and C</a:t>
            </a:r>
            <a:r>
              <a:rPr lang="en-US" b="1" baseline="-25000" dirty="0">
                <a:solidFill>
                  <a:srgbClr val="D60093"/>
                </a:solidFill>
              </a:rPr>
              <a:t>2</a:t>
            </a:r>
            <a:r>
              <a:rPr lang="en-US" b="1" dirty="0">
                <a:solidFill>
                  <a:srgbClr val="D60093"/>
                </a:solidFill>
              </a:rPr>
              <a:t>, </a:t>
            </a:r>
            <a:r>
              <a:rPr lang="en-US" b="1" dirty="0" smtClean="0">
                <a:solidFill>
                  <a:srgbClr val="D60093"/>
                </a:solidFill>
              </a:rPr>
              <a:t>rows </a:t>
            </a:r>
            <a:r>
              <a:rPr lang="en-US" b="1" dirty="0">
                <a:solidFill>
                  <a:srgbClr val="D60093"/>
                </a:solidFill>
              </a:rPr>
              <a:t>may be classified as:</a:t>
            </a:r>
            <a:endParaRPr lang="en-US" b="1" dirty="0">
              <a:solidFill>
                <a:srgbClr val="D60093"/>
              </a:solidFill>
            </a:endParaRPr>
          </a:p>
          <a:p>
            <a:pPr lvl="1">
              <a:lnSpc>
                <a:spcPct val="90000"/>
              </a:lnSpc>
              <a:buFont typeface="Monotype Sorts" pitchFamily="2" charset="2"/>
              <a:buNone/>
            </a:pPr>
            <a:r>
              <a:rPr lang="en-US" dirty="0"/>
              <a:t>				</a:t>
            </a:r>
            <a:r>
              <a:rPr lang="en-US" u="sng" dirty="0"/>
              <a:t>C</a:t>
            </a:r>
            <a:r>
              <a:rPr lang="en-US" u="sng" baseline="-25000" dirty="0"/>
              <a:t>1</a:t>
            </a:r>
            <a:r>
              <a:rPr lang="en-US" u="sng" dirty="0"/>
              <a:t>	C</a:t>
            </a:r>
            <a:r>
              <a:rPr lang="en-US" u="sng" baseline="-25000" dirty="0"/>
              <a:t>2</a:t>
            </a:r>
            <a:endParaRPr lang="en-US" u="sng" baseline="-25000" dirty="0"/>
          </a:p>
          <a:p>
            <a:pPr lvl="1">
              <a:lnSpc>
                <a:spcPct val="90000"/>
              </a:lnSpc>
              <a:buFont typeface="Monotype Sorts" pitchFamily="2" charset="2"/>
              <a:buNone/>
            </a:pPr>
            <a:r>
              <a:rPr lang="en-US" dirty="0"/>
              <a:t>			</a:t>
            </a:r>
            <a:r>
              <a:rPr lang="en-US" dirty="0" smtClean="0"/>
              <a:t>A</a:t>
            </a:r>
            <a:r>
              <a:rPr lang="en-US" dirty="0"/>
              <a:t>	1	1</a:t>
            </a:r>
            <a:endParaRPr lang="en-US" dirty="0"/>
          </a:p>
          <a:p>
            <a:pPr lvl="1">
              <a:lnSpc>
                <a:spcPct val="90000"/>
              </a:lnSpc>
              <a:buFont typeface="Monotype Sorts" pitchFamily="2" charset="2"/>
              <a:buNone/>
            </a:pPr>
            <a:r>
              <a:rPr lang="en-US" dirty="0"/>
              <a:t>			</a:t>
            </a:r>
            <a:r>
              <a:rPr lang="en-US" dirty="0" smtClean="0"/>
              <a:t>B</a:t>
            </a:r>
            <a:r>
              <a:rPr lang="en-US" dirty="0"/>
              <a:t>	1	0</a:t>
            </a:r>
            <a:endParaRPr lang="en-US" dirty="0"/>
          </a:p>
          <a:p>
            <a:pPr lvl="1">
              <a:lnSpc>
                <a:spcPct val="90000"/>
              </a:lnSpc>
              <a:buFont typeface="Monotype Sorts" pitchFamily="2" charset="2"/>
              <a:buNone/>
            </a:pPr>
            <a:r>
              <a:rPr lang="en-US" dirty="0"/>
              <a:t>			</a:t>
            </a:r>
            <a:r>
              <a:rPr lang="en-US" dirty="0" smtClean="0"/>
              <a:t>C</a:t>
            </a:r>
            <a:r>
              <a:rPr lang="en-US" dirty="0"/>
              <a:t>	0	1</a:t>
            </a:r>
            <a:endParaRPr lang="en-US" dirty="0"/>
          </a:p>
          <a:p>
            <a:pPr lvl="1">
              <a:lnSpc>
                <a:spcPct val="90000"/>
              </a:lnSpc>
              <a:buFont typeface="Monotype Sorts" pitchFamily="2" charset="2"/>
              <a:buNone/>
            </a:pPr>
            <a:r>
              <a:rPr lang="en-US" dirty="0"/>
              <a:t>			D	0	</a:t>
            </a:r>
            <a:r>
              <a:rPr lang="en-US" dirty="0" smtClean="0"/>
              <a:t>0</a:t>
            </a:r>
            <a:endParaRPr lang="en-US" dirty="0" smtClean="0"/>
          </a:p>
          <a:p>
            <a:pPr lvl="1">
              <a:lnSpc>
                <a:spcPct val="90000"/>
              </a:lnSpc>
            </a:pPr>
            <a:r>
              <a:rPr lang="en-US" b="1" dirty="0" smtClean="0"/>
              <a:t>a</a:t>
            </a:r>
            <a:r>
              <a:rPr lang="en-US" dirty="0" smtClean="0"/>
              <a:t> = </a:t>
            </a:r>
            <a:r>
              <a:rPr lang="en-US" dirty="0"/>
              <a:t># rows of type </a:t>
            </a:r>
            <a:r>
              <a:rPr lang="en-US" dirty="0" smtClean="0"/>
              <a:t>A, etc.</a:t>
            </a:r>
            <a:endParaRPr lang="en-US" dirty="0"/>
          </a:p>
          <a:p>
            <a:pPr>
              <a:lnSpc>
                <a:spcPct val="90000"/>
              </a:lnSpc>
            </a:pPr>
            <a:r>
              <a:rPr lang="en-US" b="1" dirty="0" smtClean="0"/>
              <a:t>Note:</a:t>
            </a:r>
            <a:r>
              <a:rPr lang="en-US" dirty="0" smtClean="0"/>
              <a:t> </a:t>
            </a:r>
            <a:r>
              <a:rPr lang="en-US" b="1" dirty="0" err="1">
                <a:solidFill>
                  <a:srgbClr val="008000"/>
                </a:solidFill>
              </a:rPr>
              <a:t>s</a:t>
            </a:r>
            <a:r>
              <a:rPr lang="en-US" b="1" dirty="0" err="1" smtClean="0">
                <a:solidFill>
                  <a:srgbClr val="008000"/>
                </a:solidFill>
              </a:rPr>
              <a:t>im</a:t>
            </a:r>
            <a:r>
              <a:rPr lang="en-US" b="1" dirty="0" smtClean="0">
                <a:solidFill>
                  <a:srgbClr val="008000"/>
                </a:solidFill>
              </a:rPr>
              <a:t>(C</a:t>
            </a:r>
            <a:r>
              <a:rPr lang="en-US" b="1" baseline="-25000" dirty="0" smtClean="0">
                <a:solidFill>
                  <a:srgbClr val="008000"/>
                </a:solidFill>
              </a:rPr>
              <a:t>1</a:t>
            </a:r>
            <a:r>
              <a:rPr lang="en-US" b="1" dirty="0">
                <a:solidFill>
                  <a:srgbClr val="008000"/>
                </a:solidFill>
              </a:rPr>
              <a:t>, C</a:t>
            </a:r>
            <a:r>
              <a:rPr lang="en-US" b="1" baseline="-25000" dirty="0">
                <a:solidFill>
                  <a:srgbClr val="008000"/>
                </a:solidFill>
              </a:rPr>
              <a:t>2</a:t>
            </a:r>
            <a:r>
              <a:rPr lang="en-US" b="1" dirty="0">
                <a:solidFill>
                  <a:srgbClr val="008000"/>
                </a:solidFill>
              </a:rPr>
              <a:t>) = </a:t>
            </a:r>
            <a:r>
              <a:rPr lang="en-US" b="1" dirty="0" smtClean="0">
                <a:solidFill>
                  <a:srgbClr val="008000"/>
                </a:solidFill>
              </a:rPr>
              <a:t>a/(</a:t>
            </a:r>
            <a:r>
              <a:rPr lang="en-US" b="1" dirty="0">
                <a:solidFill>
                  <a:srgbClr val="008000"/>
                </a:solidFill>
              </a:rPr>
              <a:t>a +b +</a:t>
            </a:r>
            <a:r>
              <a:rPr lang="en-US" b="1" dirty="0" smtClean="0">
                <a:solidFill>
                  <a:srgbClr val="008000"/>
                </a:solidFill>
              </a:rPr>
              <a:t>c)</a:t>
            </a:r>
            <a:endParaRPr lang="en-US" b="1" dirty="0" smtClean="0">
              <a:solidFill>
                <a:srgbClr val="008000"/>
              </a:solidFill>
            </a:endParaRPr>
          </a:p>
          <a:p>
            <a:pPr>
              <a:lnSpc>
                <a:spcPct val="90000"/>
              </a:lnSpc>
            </a:pPr>
            <a:r>
              <a:rPr lang="en-US" b="1" dirty="0"/>
              <a:t>Then:</a:t>
            </a:r>
            <a:r>
              <a:rPr lang="en-US" b="1" dirty="0" smtClean="0">
                <a:solidFill>
                  <a:schemeClr val="accent3"/>
                </a:solidFill>
              </a:rPr>
              <a:t> </a:t>
            </a:r>
            <a:r>
              <a:rPr lang="en-US" b="1" dirty="0" err="1" smtClean="0">
                <a:solidFill>
                  <a:srgbClr val="0000FF"/>
                </a:solidFill>
              </a:rPr>
              <a:t>Pr</a:t>
            </a:r>
            <a:r>
              <a:rPr lang="en-US" dirty="0" smtClean="0">
                <a:solidFill>
                  <a:srgbClr val="0000FF"/>
                </a:solidFill>
              </a:rPr>
              <a:t>[</a:t>
            </a:r>
            <a:r>
              <a:rPr lang="en-US" i="1" dirty="0" smtClean="0">
                <a:solidFill>
                  <a:srgbClr val="0000FF"/>
                </a:solidFill>
              </a:rPr>
              <a:t>h</a:t>
            </a:r>
            <a:r>
              <a:rPr lang="en-US" dirty="0" smtClean="0">
                <a:solidFill>
                  <a:srgbClr val="0000FF"/>
                </a:solidFill>
              </a:rPr>
              <a:t>(C</a:t>
            </a:r>
            <a:r>
              <a:rPr lang="en-US" baseline="-25000" dirty="0" smtClean="0">
                <a:solidFill>
                  <a:srgbClr val="0000FF"/>
                </a:solidFill>
              </a:rPr>
              <a:t>1</a:t>
            </a:r>
            <a:r>
              <a:rPr lang="en-US" dirty="0" smtClean="0">
                <a:solidFill>
                  <a:srgbClr val="0000FF"/>
                </a:solidFill>
              </a:rPr>
              <a:t>) = </a:t>
            </a:r>
            <a:r>
              <a:rPr lang="en-US" i="1" dirty="0" smtClean="0">
                <a:solidFill>
                  <a:srgbClr val="0000FF"/>
                </a:solidFill>
              </a:rPr>
              <a:t>h</a:t>
            </a:r>
            <a:r>
              <a:rPr lang="en-US" dirty="0" smtClean="0">
                <a:solidFill>
                  <a:srgbClr val="0000FF"/>
                </a:solidFill>
              </a:rPr>
              <a:t>(C</a:t>
            </a:r>
            <a:r>
              <a:rPr lang="en-US" baseline="-25000" dirty="0" smtClean="0">
                <a:solidFill>
                  <a:srgbClr val="0000FF"/>
                </a:solidFill>
              </a:rPr>
              <a:t>2</a:t>
            </a:r>
            <a:r>
              <a:rPr lang="en-US" dirty="0" smtClean="0">
                <a:solidFill>
                  <a:srgbClr val="0000FF"/>
                </a:solidFill>
              </a:rPr>
              <a:t>)] = </a:t>
            </a:r>
            <a:r>
              <a:rPr lang="en-US" i="1" dirty="0" err="1" smtClean="0">
                <a:solidFill>
                  <a:srgbClr val="0000FF"/>
                </a:solidFill>
              </a:rPr>
              <a:t>Sim</a:t>
            </a:r>
            <a:r>
              <a:rPr lang="en-US" dirty="0" smtClean="0">
                <a:solidFill>
                  <a:srgbClr val="0000FF"/>
                </a:solidFill>
              </a:rPr>
              <a:t>(C</a:t>
            </a:r>
            <a:r>
              <a:rPr lang="en-US" baseline="-25000" dirty="0" smtClean="0">
                <a:solidFill>
                  <a:srgbClr val="0000FF"/>
                </a:solidFill>
              </a:rPr>
              <a:t>1</a:t>
            </a:r>
            <a:r>
              <a:rPr lang="en-US" dirty="0" smtClean="0">
                <a:solidFill>
                  <a:srgbClr val="0000FF"/>
                </a:solidFill>
              </a:rPr>
              <a:t>, C</a:t>
            </a:r>
            <a:r>
              <a:rPr lang="en-US" baseline="-25000" dirty="0" smtClean="0">
                <a:solidFill>
                  <a:srgbClr val="0000FF"/>
                </a:solidFill>
              </a:rPr>
              <a:t>2</a:t>
            </a:r>
            <a:r>
              <a:rPr lang="en-US" dirty="0" smtClean="0">
                <a:solidFill>
                  <a:srgbClr val="0000FF"/>
                </a:solidFill>
              </a:rPr>
              <a:t>) </a:t>
            </a:r>
            <a:endParaRPr lang="en-US" dirty="0" smtClean="0">
              <a:solidFill>
                <a:srgbClr val="0000FF"/>
              </a:solidFill>
            </a:endParaRPr>
          </a:p>
          <a:p>
            <a:pPr lvl="1"/>
            <a:r>
              <a:rPr lang="en-US" dirty="0" smtClean="0"/>
              <a:t>Look down the cols C</a:t>
            </a:r>
            <a:r>
              <a:rPr lang="en-US" baseline="-25000" dirty="0" smtClean="0"/>
              <a:t>1</a:t>
            </a:r>
            <a:r>
              <a:rPr lang="en-US" dirty="0" smtClean="0"/>
              <a:t> and C</a:t>
            </a:r>
            <a:r>
              <a:rPr lang="en-US" baseline="-25000" dirty="0" smtClean="0"/>
              <a:t>2</a:t>
            </a:r>
            <a:r>
              <a:rPr lang="en-US" dirty="0" smtClean="0"/>
              <a:t> until we see a 1</a:t>
            </a:r>
            <a:endParaRPr lang="en-US" dirty="0" smtClean="0"/>
          </a:p>
          <a:p>
            <a:pPr lvl="1"/>
            <a:r>
              <a:rPr lang="en-US" dirty="0" smtClean="0"/>
              <a:t>If it’s a type-</a:t>
            </a:r>
            <a:r>
              <a:rPr lang="en-US" i="1" dirty="0" smtClean="0"/>
              <a:t>A</a:t>
            </a:r>
            <a:r>
              <a:rPr lang="en-US" dirty="0" smtClean="0"/>
              <a:t> row, then </a:t>
            </a:r>
            <a:r>
              <a:rPr lang="en-US" i="1" dirty="0" smtClean="0"/>
              <a:t>h</a:t>
            </a:r>
            <a:r>
              <a:rPr lang="en-US" dirty="0" smtClean="0"/>
              <a:t>(C</a:t>
            </a:r>
            <a:r>
              <a:rPr lang="en-US" baseline="-25000" dirty="0" smtClean="0"/>
              <a:t>1</a:t>
            </a:r>
            <a:r>
              <a:rPr lang="en-US" dirty="0" smtClean="0"/>
              <a:t>) = </a:t>
            </a:r>
            <a:r>
              <a:rPr lang="en-US" i="1" dirty="0" smtClean="0"/>
              <a:t>h</a:t>
            </a:r>
            <a:r>
              <a:rPr lang="en-US" dirty="0" smtClean="0"/>
              <a:t>(C</a:t>
            </a:r>
            <a:r>
              <a:rPr lang="en-US" baseline="-25000" dirty="0" smtClean="0"/>
              <a:t>2</a:t>
            </a:r>
            <a:r>
              <a:rPr lang="en-US" dirty="0" smtClean="0"/>
              <a:t>)</a:t>
            </a:r>
            <a:br>
              <a:rPr lang="en-US" dirty="0" smtClean="0"/>
            </a:br>
            <a:r>
              <a:rPr lang="en-US" dirty="0" smtClean="0"/>
              <a:t>If a type-</a:t>
            </a:r>
            <a:r>
              <a:rPr lang="en-US" i="1" dirty="0" smtClean="0"/>
              <a:t>B</a:t>
            </a:r>
            <a:r>
              <a:rPr lang="en-US" dirty="0" smtClean="0"/>
              <a:t> or type-</a:t>
            </a:r>
            <a:r>
              <a:rPr lang="en-US" i="1" dirty="0" smtClean="0"/>
              <a:t>C</a:t>
            </a:r>
            <a:r>
              <a:rPr lang="en-US" dirty="0" smtClean="0"/>
              <a:t> row, then not</a:t>
            </a:r>
            <a:endParaRPr lang="en-US" dirty="0" smtClean="0"/>
          </a:p>
          <a:p>
            <a:pPr>
              <a:lnSpc>
                <a:spcPct val="90000"/>
              </a:lnSpc>
            </a:pPr>
            <a:endParaRPr lang="en-US" dirty="0"/>
          </a:p>
        </p:txBody>
      </p:sp>
      <p:sp>
        <p:nvSpPr>
          <p:cNvPr id="4" name="Slide Number Placeholder 5"/>
          <p:cNvSpPr>
            <a:spLocks noGrp="1"/>
          </p:cNvSpPr>
          <p:nvPr>
            <p:ph type="sldNum" sz="quarter" idx="12"/>
          </p:nvPr>
        </p:nvSpPr>
        <p:spPr/>
        <p:txBody>
          <a:bodyPr/>
          <a:lstStyle/>
          <a:p>
            <a:fld id="{667D4DE1-A561-4FDE-8930-66E5D4C22F12}" type="slidenum">
              <a:rPr lang="en-US"/>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1554" name="Picture 2" descr="teaser_input"/>
          <p:cNvPicPr>
            <a:picLocks noChangeAspect="1" noChangeArrowheads="1"/>
          </p:cNvPicPr>
          <p:nvPr/>
        </p:nvPicPr>
        <p:blipFill>
          <a:blip r:embed="rId1" cstate="print"/>
          <a:srcRect/>
          <a:stretch>
            <a:fillRect/>
          </a:stretch>
        </p:blipFill>
        <p:spPr bwMode="auto">
          <a:xfrm>
            <a:off x="3624263" y="2997200"/>
            <a:ext cx="1895475" cy="1422400"/>
          </a:xfrm>
          <a:prstGeom prst="rect">
            <a:avLst/>
          </a:prstGeom>
          <a:noFill/>
        </p:spPr>
      </p:pic>
      <p:sp>
        <p:nvSpPr>
          <p:cNvPr id="151557" name="Rectangle 5"/>
          <p:cNvSpPr>
            <a:spLocks noGrp="1" noChangeArrowheads="1"/>
          </p:cNvSpPr>
          <p:nvPr>
            <p:ph type="title"/>
          </p:nvPr>
        </p:nvSpPr>
        <p:spPr>
          <a:noFill/>
        </p:spPr>
        <p:txBody>
          <a:bodyPr/>
          <a:lstStyle/>
          <a:p>
            <a:r>
              <a:rPr lang="en-US" dirty="0"/>
              <a:t>Scene Completion Problem </a:t>
            </a:r>
            <a:endParaRPr lang="en-US" dirty="0" smtClean="0"/>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
        <p:nvSpPr>
          <p:cNvPr id="7" name="Footer Placeholder 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8" name="Text Box 6"/>
          <p:cNvSpPr txBox="1">
            <a:spLocks noChangeArrowheads="1"/>
          </p:cNvSpPr>
          <p:nvPr/>
        </p:nvSpPr>
        <p:spPr bwMode="auto">
          <a:xfrm>
            <a:off x="5741017" y="0"/>
            <a:ext cx="3402983" cy="369332"/>
          </a:xfrm>
          <a:prstGeom prst="rect">
            <a:avLst/>
          </a:prstGeom>
          <a:noFill/>
          <a:ln w="9525">
            <a:noFill/>
            <a:miter lim="800000"/>
          </a:ln>
          <a:effectLst/>
        </p:spPr>
        <p:txBody>
          <a:bodyPr wrap="none">
            <a:spAutoFit/>
          </a:bodyPr>
          <a:lstStyle/>
          <a:p>
            <a:pPr algn="r"/>
            <a:r>
              <a:rPr lang="en-US" dirty="0" smtClean="0">
                <a:solidFill>
                  <a:schemeClr val="bg1"/>
                </a:solidFill>
              </a:rPr>
              <a:t>[Hays </a:t>
            </a:r>
            <a:r>
              <a:rPr lang="en-US" dirty="0">
                <a:solidFill>
                  <a:schemeClr val="bg1"/>
                </a:solidFill>
              </a:rPr>
              <a:t>and </a:t>
            </a:r>
            <a:r>
              <a:rPr lang="en-US" dirty="0" err="1">
                <a:solidFill>
                  <a:schemeClr val="bg1"/>
                </a:solidFill>
              </a:rPr>
              <a:t>Efros</a:t>
            </a:r>
            <a:r>
              <a:rPr lang="en-US" dirty="0">
                <a:solidFill>
                  <a:schemeClr val="bg1"/>
                </a:solidFill>
              </a:rPr>
              <a:t>, SIGGRAPH </a:t>
            </a:r>
            <a:r>
              <a:rPr lang="en-US" dirty="0" smtClean="0">
                <a:solidFill>
                  <a:schemeClr val="bg1"/>
                </a:solidFill>
              </a:rPr>
              <a:t>2007]</a:t>
            </a:r>
            <a:endParaRPr lang="en-US" dirty="0">
              <a:solidFill>
                <a:schemeClr val="bg1"/>
              </a:solidFill>
            </a:endParaRP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A95AE722-793F-44DF-9573-85385B3A33C1}" type="slidenum">
              <a:rPr lang="en-US"/>
            </a:fld>
            <a:endParaRPr lang="en-US"/>
          </a:p>
        </p:txBody>
      </p:sp>
      <p:sp>
        <p:nvSpPr>
          <p:cNvPr id="39938" name="Rectangle 2"/>
          <p:cNvSpPr>
            <a:spLocks noGrp="1" noChangeArrowheads="1"/>
          </p:cNvSpPr>
          <p:nvPr>
            <p:ph type="title"/>
          </p:nvPr>
        </p:nvSpPr>
        <p:spPr/>
        <p:txBody>
          <a:bodyPr/>
          <a:lstStyle/>
          <a:p>
            <a:r>
              <a:rPr lang="en-US"/>
              <a:t>Similarity for Signatures</a:t>
            </a:r>
            <a:endParaRPr lang="en-US"/>
          </a:p>
        </p:txBody>
      </p:sp>
      <p:sp>
        <p:nvSpPr>
          <p:cNvPr id="39939" name="Rectangle 3"/>
          <p:cNvSpPr>
            <a:spLocks noGrp="1" noChangeArrowheads="1"/>
          </p:cNvSpPr>
          <p:nvPr>
            <p:ph type="body" idx="1"/>
          </p:nvPr>
        </p:nvSpPr>
        <p:spPr/>
        <p:txBody>
          <a:bodyPr/>
          <a:lstStyle/>
          <a:p>
            <a:r>
              <a:rPr lang="en-US" dirty="0" smtClean="0"/>
              <a:t>We know: </a:t>
            </a:r>
            <a:r>
              <a:rPr lang="en-US" b="1" dirty="0" err="1" smtClean="0">
                <a:solidFill>
                  <a:srgbClr val="0000FF"/>
                </a:solidFill>
              </a:rPr>
              <a:t>Pr</a:t>
            </a:r>
            <a:r>
              <a:rPr lang="en-US" b="1" dirty="0" smtClean="0">
                <a:solidFill>
                  <a:srgbClr val="0000FF"/>
                </a:solidFill>
              </a:rPr>
              <a:t>[</a:t>
            </a:r>
            <a:r>
              <a:rPr lang="en-US" b="1" i="1" dirty="0" smtClean="0">
                <a:solidFill>
                  <a:srgbClr val="0000FF"/>
                </a:solidFill>
              </a:rPr>
              <a:t>h</a:t>
            </a:r>
            <a:r>
              <a:rPr lang="en-US" b="1" baseline="-25000" dirty="0">
                <a:solidFill>
                  <a:srgbClr val="0000FF"/>
                </a:solidFill>
                <a:sym typeface="Symbol" panose="05050102010706020507"/>
              </a:rPr>
              <a:t></a:t>
            </a:r>
            <a:r>
              <a:rPr lang="en-US" b="1" dirty="0">
                <a:solidFill>
                  <a:srgbClr val="0000FF"/>
                </a:solidFill>
              </a:rPr>
              <a:t>(C</a:t>
            </a:r>
            <a:r>
              <a:rPr lang="en-US" b="1" baseline="-25000" dirty="0">
                <a:solidFill>
                  <a:srgbClr val="0000FF"/>
                </a:solidFill>
              </a:rPr>
              <a:t>1</a:t>
            </a:r>
            <a:r>
              <a:rPr lang="en-US" b="1" dirty="0">
                <a:solidFill>
                  <a:srgbClr val="0000FF"/>
                </a:solidFill>
              </a:rPr>
              <a:t>) = </a:t>
            </a:r>
            <a:r>
              <a:rPr lang="en-US" b="1" i="1" dirty="0">
                <a:solidFill>
                  <a:srgbClr val="0000FF"/>
                </a:solidFill>
              </a:rPr>
              <a:t>h</a:t>
            </a:r>
            <a:r>
              <a:rPr lang="en-US" b="1" baseline="-25000" dirty="0">
                <a:solidFill>
                  <a:srgbClr val="0000FF"/>
                </a:solidFill>
                <a:sym typeface="Symbol" panose="05050102010706020507"/>
              </a:rPr>
              <a:t></a:t>
            </a:r>
            <a:r>
              <a:rPr lang="en-US" b="1" dirty="0">
                <a:solidFill>
                  <a:srgbClr val="0000FF"/>
                </a:solidFill>
              </a:rPr>
              <a:t>(C</a:t>
            </a:r>
            <a:r>
              <a:rPr lang="en-US" b="1" baseline="-25000" dirty="0">
                <a:solidFill>
                  <a:srgbClr val="0000FF"/>
                </a:solidFill>
              </a:rPr>
              <a:t>2</a:t>
            </a:r>
            <a:r>
              <a:rPr lang="en-US" b="1" dirty="0">
                <a:solidFill>
                  <a:srgbClr val="0000FF"/>
                </a:solidFill>
              </a:rPr>
              <a:t>)] = </a:t>
            </a:r>
            <a:r>
              <a:rPr lang="en-US" b="1" i="1" dirty="0" err="1">
                <a:solidFill>
                  <a:srgbClr val="0000FF"/>
                </a:solidFill>
              </a:rPr>
              <a:t>sim</a:t>
            </a:r>
            <a:r>
              <a:rPr lang="en-US" b="1" dirty="0">
                <a:solidFill>
                  <a:srgbClr val="0000FF"/>
                </a:solidFill>
              </a:rPr>
              <a:t>(C</a:t>
            </a:r>
            <a:r>
              <a:rPr lang="en-US" b="1" baseline="-25000" dirty="0">
                <a:solidFill>
                  <a:srgbClr val="0000FF"/>
                </a:solidFill>
              </a:rPr>
              <a:t>1</a:t>
            </a:r>
            <a:r>
              <a:rPr lang="en-US" b="1" dirty="0">
                <a:solidFill>
                  <a:srgbClr val="0000FF"/>
                </a:solidFill>
              </a:rPr>
              <a:t>, C</a:t>
            </a:r>
            <a:r>
              <a:rPr lang="en-US" b="1" baseline="-25000" dirty="0">
                <a:solidFill>
                  <a:srgbClr val="0000FF"/>
                </a:solidFill>
              </a:rPr>
              <a:t>2</a:t>
            </a:r>
            <a:r>
              <a:rPr lang="en-US" b="1" dirty="0">
                <a:solidFill>
                  <a:srgbClr val="0000FF"/>
                </a:solidFill>
              </a:rPr>
              <a:t>)</a:t>
            </a:r>
            <a:endParaRPr lang="en-US" b="1" dirty="0" smtClean="0">
              <a:solidFill>
                <a:srgbClr val="0000FF"/>
              </a:solidFill>
            </a:endParaRPr>
          </a:p>
          <a:p>
            <a:r>
              <a:rPr lang="en-US" dirty="0" smtClean="0"/>
              <a:t>Now generalize to multiple hash functions</a:t>
            </a:r>
            <a:endParaRPr lang="en-US" dirty="0" smtClean="0"/>
          </a:p>
          <a:p>
            <a:pPr lvl="8"/>
            <a:endParaRPr lang="en-US" dirty="0" smtClean="0"/>
          </a:p>
          <a:p>
            <a:r>
              <a:rPr lang="en-US" b="1" dirty="0" smtClean="0"/>
              <a:t>The </a:t>
            </a:r>
            <a:r>
              <a:rPr lang="en-US" b="1" i="1" dirty="0">
                <a:solidFill>
                  <a:srgbClr val="FF0066"/>
                </a:solidFill>
              </a:rPr>
              <a:t>similarity of </a:t>
            </a:r>
            <a:r>
              <a:rPr lang="en-US" b="1" i="1" dirty="0" smtClean="0">
                <a:solidFill>
                  <a:srgbClr val="FF0066"/>
                </a:solidFill>
              </a:rPr>
              <a:t>two signatures </a:t>
            </a:r>
            <a:r>
              <a:rPr lang="en-US" b="1" dirty="0" smtClean="0"/>
              <a:t>is </a:t>
            </a:r>
            <a:r>
              <a:rPr lang="en-US" b="1" dirty="0"/>
              <a:t>the </a:t>
            </a:r>
            <a:r>
              <a:rPr lang="en-US" b="1" dirty="0" smtClean="0"/>
              <a:t>fraction </a:t>
            </a:r>
            <a:r>
              <a:rPr lang="en-US" b="1" dirty="0"/>
              <a:t>of the hash functions in which they </a:t>
            </a:r>
            <a:r>
              <a:rPr lang="en-US" b="1" dirty="0" smtClean="0"/>
              <a:t>agree</a:t>
            </a:r>
            <a:endParaRPr lang="en-US" b="1" dirty="0" smtClean="0"/>
          </a:p>
          <a:p>
            <a:pPr lvl="8"/>
            <a:endParaRPr lang="en-US" dirty="0" smtClean="0"/>
          </a:p>
          <a:p>
            <a:r>
              <a:rPr lang="en-US" b="1" dirty="0" smtClean="0">
                <a:solidFill>
                  <a:srgbClr val="008000"/>
                </a:solidFill>
              </a:rPr>
              <a:t>Note:</a:t>
            </a:r>
            <a:r>
              <a:rPr lang="en-US" dirty="0" smtClean="0">
                <a:solidFill>
                  <a:schemeClr val="accent2"/>
                </a:solidFill>
              </a:rPr>
              <a:t> </a:t>
            </a:r>
            <a:r>
              <a:rPr lang="en-US" dirty="0" smtClean="0"/>
              <a:t>Because of the Min-Hash property, the similarity of columns is the same as the expected similarity of their signatures</a:t>
            </a:r>
            <a:endParaRPr lang="en-US" dirty="0" smtClean="0"/>
          </a:p>
          <a:p>
            <a:pPr>
              <a:buNone/>
            </a:pPr>
            <a:endParaRPr lang="en-US"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lide Number Placeholder 4"/>
          <p:cNvSpPr>
            <a:spLocks noGrp="1"/>
          </p:cNvSpPr>
          <p:nvPr>
            <p:ph type="sldNum" sz="quarter" idx="12"/>
          </p:nvPr>
        </p:nvSpPr>
        <p:spPr/>
        <p:txBody>
          <a:bodyPr/>
          <a:lstStyle/>
          <a:p>
            <a:fld id="{0B7F76BF-E99C-4B98-B084-9376D208FB1D}" type="slidenum">
              <a:rPr lang="en-US"/>
            </a:fld>
            <a:endParaRPr lang="en-US"/>
          </a:p>
        </p:txBody>
      </p:sp>
      <p:sp>
        <p:nvSpPr>
          <p:cNvPr id="37890" name="Rectangle 2"/>
          <p:cNvSpPr>
            <a:spLocks noGrp="1" noChangeArrowheads="1"/>
          </p:cNvSpPr>
          <p:nvPr>
            <p:ph type="title"/>
          </p:nvPr>
        </p:nvSpPr>
        <p:spPr/>
        <p:txBody>
          <a:bodyPr/>
          <a:lstStyle/>
          <a:p>
            <a:r>
              <a:rPr lang="en-US" dirty="0" smtClean="0"/>
              <a:t>Min-Hashing </a:t>
            </a:r>
            <a:r>
              <a:rPr lang="en-US" dirty="0"/>
              <a:t>Example</a:t>
            </a:r>
            <a:endParaRPr lang="en-US" dirty="0"/>
          </a:p>
        </p:txBody>
      </p:sp>
      <p:sp>
        <p:nvSpPr>
          <p:cNvPr id="126" name="Footer Placeholder 12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127" name="Text Box 142"/>
          <p:cNvSpPr txBox="1">
            <a:spLocks noChangeArrowheads="1"/>
          </p:cNvSpPr>
          <p:nvPr/>
        </p:nvSpPr>
        <p:spPr bwMode="auto">
          <a:xfrm>
            <a:off x="4800600" y="4487863"/>
            <a:ext cx="3730508" cy="1569660"/>
          </a:xfrm>
          <a:prstGeom prst="rect">
            <a:avLst/>
          </a:prstGeom>
          <a:noFill/>
          <a:ln w="9525">
            <a:noFill/>
            <a:miter lim="800000"/>
          </a:ln>
          <a:effectLst/>
        </p:spPr>
        <p:txBody>
          <a:bodyPr wrap="none">
            <a:spAutoFit/>
          </a:bodyPr>
          <a:lstStyle/>
          <a:p>
            <a:r>
              <a:rPr lang="en-US" sz="2400" b="1" dirty="0">
                <a:solidFill>
                  <a:srgbClr val="0000FF"/>
                </a:solidFill>
              </a:rPr>
              <a:t>Similarities:</a:t>
            </a:r>
            <a:endParaRPr lang="en-US" sz="2400" b="1" dirty="0">
              <a:solidFill>
                <a:srgbClr val="0000FF"/>
              </a:solidFill>
            </a:endParaRPr>
          </a:p>
          <a:p>
            <a:r>
              <a:rPr lang="en-US" sz="2400" dirty="0"/>
              <a:t>         </a:t>
            </a:r>
            <a:r>
              <a:rPr lang="en-US" sz="2400" dirty="0" smtClean="0"/>
              <a:t>          1-3      </a:t>
            </a:r>
            <a:r>
              <a:rPr lang="en-US" sz="2400" dirty="0"/>
              <a:t>2-4    1-2   3-4</a:t>
            </a:r>
            <a:endParaRPr lang="en-US" sz="2400" dirty="0"/>
          </a:p>
          <a:p>
            <a:r>
              <a:rPr lang="en-US" sz="2400" b="1" dirty="0" smtClean="0"/>
              <a:t>Col/Col </a:t>
            </a:r>
            <a:r>
              <a:rPr lang="en-US" sz="2400" dirty="0" smtClean="0"/>
              <a:t>  0.75    </a:t>
            </a:r>
            <a:r>
              <a:rPr lang="en-US" sz="2400" dirty="0"/>
              <a:t>0.75    0       0</a:t>
            </a:r>
            <a:endParaRPr lang="en-US" sz="2400" dirty="0"/>
          </a:p>
          <a:p>
            <a:r>
              <a:rPr lang="en-US" sz="2400" b="1" dirty="0" smtClean="0"/>
              <a:t>Sig/Sig </a:t>
            </a:r>
            <a:r>
              <a:rPr lang="en-US" sz="2400" dirty="0" smtClean="0"/>
              <a:t>  0.67    </a:t>
            </a:r>
            <a:r>
              <a:rPr lang="en-US" sz="2400" dirty="0"/>
              <a:t>1.00    0       0</a:t>
            </a:r>
            <a:endParaRPr lang="en-US" sz="2400" dirty="0"/>
          </a:p>
        </p:txBody>
      </p:sp>
      <p:sp>
        <p:nvSpPr>
          <p:cNvPr id="128" name="Rectangle 143"/>
          <p:cNvSpPr>
            <a:spLocks noChangeArrowheads="1"/>
          </p:cNvSpPr>
          <p:nvPr/>
        </p:nvSpPr>
        <p:spPr bwMode="auto">
          <a:xfrm>
            <a:off x="5875867" y="4934431"/>
            <a:ext cx="2658533" cy="1143000"/>
          </a:xfrm>
          <a:prstGeom prst="rect">
            <a:avLst/>
          </a:prstGeom>
          <a:noFill/>
          <a:ln w="9525">
            <a:solidFill>
              <a:schemeClr val="tx1"/>
            </a:solidFill>
            <a:miter lim="800000"/>
          </a:ln>
          <a:effectLst/>
        </p:spPr>
        <p:txBody>
          <a:bodyPr wrap="none" anchor="ctr"/>
          <a:lstStyle/>
          <a:p>
            <a:endParaRPr lang="en-US"/>
          </a:p>
        </p:txBody>
      </p:sp>
      <p:sp>
        <p:nvSpPr>
          <p:cNvPr id="129" name="Line 144"/>
          <p:cNvSpPr>
            <a:spLocks noChangeShapeType="1"/>
          </p:cNvSpPr>
          <p:nvPr/>
        </p:nvSpPr>
        <p:spPr bwMode="auto">
          <a:xfrm>
            <a:off x="5875867" y="5298497"/>
            <a:ext cx="2658533" cy="0"/>
          </a:xfrm>
          <a:prstGeom prst="line">
            <a:avLst/>
          </a:prstGeom>
          <a:noFill/>
          <a:ln w="9525">
            <a:solidFill>
              <a:schemeClr val="tx1"/>
            </a:solidFill>
            <a:round/>
          </a:ln>
          <a:effectLst/>
        </p:spPr>
        <p:txBody>
          <a:bodyPr/>
          <a:lstStyle/>
          <a:p>
            <a:endParaRPr lang="en-US"/>
          </a:p>
        </p:txBody>
      </p:sp>
      <p:grpSp>
        <p:nvGrpSpPr>
          <p:cNvPr id="247" name="Group 246"/>
          <p:cNvGrpSpPr/>
          <p:nvPr/>
        </p:nvGrpSpPr>
        <p:grpSpPr>
          <a:xfrm>
            <a:off x="381000" y="1595437"/>
            <a:ext cx="7924800" cy="4652963"/>
            <a:chOff x="381000" y="2052637"/>
            <a:chExt cx="7924800" cy="4652963"/>
          </a:xfrm>
        </p:grpSpPr>
        <p:sp>
          <p:nvSpPr>
            <p:cNvPr id="248" name="Text Box 67"/>
            <p:cNvSpPr txBox="1">
              <a:spLocks noChangeArrowheads="1"/>
            </p:cNvSpPr>
            <p:nvPr/>
          </p:nvSpPr>
          <p:spPr bwMode="auto">
            <a:xfrm>
              <a:off x="6026150" y="2205037"/>
              <a:ext cx="2103438" cy="369888"/>
            </a:xfrm>
            <a:prstGeom prst="rect">
              <a:avLst/>
            </a:prstGeom>
            <a:noFill/>
            <a:ln w="9525">
              <a:noFill/>
              <a:miter lim="800000"/>
            </a:ln>
            <a:effectLst/>
          </p:spPr>
          <p:txBody>
            <a:bodyPr wrap="none">
              <a:spAutoFit/>
            </a:bodyPr>
            <a:lstStyle/>
            <a:p>
              <a:pPr eaLnBrk="1" hangingPunct="1"/>
              <a:r>
                <a:rPr lang="en-US" b="1" dirty="0">
                  <a:solidFill>
                    <a:srgbClr val="008000"/>
                  </a:solidFill>
                </a:rPr>
                <a:t>Signature matrix </a:t>
              </a:r>
              <a:r>
                <a:rPr lang="en-US" b="1" i="1" dirty="0">
                  <a:solidFill>
                    <a:srgbClr val="008000"/>
                  </a:solidFill>
                </a:rPr>
                <a:t>M</a:t>
              </a:r>
              <a:endParaRPr lang="en-US" b="1" i="1" dirty="0">
                <a:solidFill>
                  <a:srgbClr val="008000"/>
                </a:solidFill>
              </a:endParaRPr>
            </a:p>
          </p:txBody>
        </p:sp>
        <p:sp>
          <p:nvSpPr>
            <p:cNvPr id="249" name="AutoShape 68"/>
            <p:cNvSpPr>
              <a:spLocks noChangeArrowheads="1"/>
            </p:cNvSpPr>
            <p:nvPr/>
          </p:nvSpPr>
          <p:spPr bwMode="auto">
            <a:xfrm>
              <a:off x="4800600" y="4338637"/>
              <a:ext cx="762000" cy="533400"/>
            </a:xfrm>
            <a:prstGeom prst="rightArrow">
              <a:avLst>
                <a:gd name="adj1" fmla="val 50000"/>
                <a:gd name="adj2" fmla="val 35714"/>
              </a:avLst>
            </a:prstGeom>
            <a:solidFill>
              <a:srgbClr val="FFFF99"/>
            </a:solidFill>
            <a:ln w="9525">
              <a:solidFill>
                <a:schemeClr val="tx1"/>
              </a:solidFill>
              <a:miter lim="800000"/>
            </a:ln>
            <a:effectLst/>
          </p:spPr>
          <p:txBody>
            <a:bodyPr wrap="none" anchor="ctr"/>
            <a:lstStyle/>
            <a:p>
              <a:endParaRPr lang="en-US"/>
            </a:p>
          </p:txBody>
        </p:sp>
        <p:sp>
          <p:nvSpPr>
            <p:cNvPr id="250" name="Rectangle 69"/>
            <p:cNvSpPr>
              <a:spLocks noChangeArrowheads="1"/>
            </p:cNvSpPr>
            <p:nvPr/>
          </p:nvSpPr>
          <p:spPr bwMode="auto">
            <a:xfrm>
              <a:off x="7734300" y="2738437"/>
              <a:ext cx="571500" cy="5842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251" name="Rectangle 70"/>
            <p:cNvSpPr>
              <a:spLocks noChangeArrowheads="1"/>
            </p:cNvSpPr>
            <p:nvPr/>
          </p:nvSpPr>
          <p:spPr bwMode="auto">
            <a:xfrm>
              <a:off x="7162800" y="2738437"/>
              <a:ext cx="571500" cy="5842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252" name="Rectangle 71"/>
            <p:cNvSpPr>
              <a:spLocks noChangeArrowheads="1"/>
            </p:cNvSpPr>
            <p:nvPr/>
          </p:nvSpPr>
          <p:spPr bwMode="auto">
            <a:xfrm>
              <a:off x="6591300" y="2738437"/>
              <a:ext cx="571500" cy="5842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253" name="Rectangle 72"/>
            <p:cNvSpPr>
              <a:spLocks noChangeArrowheads="1"/>
            </p:cNvSpPr>
            <p:nvPr/>
          </p:nvSpPr>
          <p:spPr bwMode="auto">
            <a:xfrm>
              <a:off x="6019800" y="2738437"/>
              <a:ext cx="571500" cy="5842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dirty="0"/>
                <a:t>2</a:t>
              </a:r>
              <a:endParaRPr lang="en-US" sz="2800" dirty="0"/>
            </a:p>
          </p:txBody>
        </p:sp>
        <p:sp>
          <p:nvSpPr>
            <p:cNvPr id="254" name="Line 73"/>
            <p:cNvSpPr>
              <a:spLocks noChangeShapeType="1"/>
            </p:cNvSpPr>
            <p:nvPr/>
          </p:nvSpPr>
          <p:spPr bwMode="auto">
            <a:xfrm>
              <a:off x="6019800" y="2738437"/>
              <a:ext cx="2286000" cy="0"/>
            </a:xfrm>
            <a:prstGeom prst="line">
              <a:avLst/>
            </a:prstGeom>
            <a:noFill/>
            <a:ln w="28575" cap="sq">
              <a:solidFill>
                <a:schemeClr val="tx1"/>
              </a:solidFill>
              <a:miter lim="800000"/>
            </a:ln>
            <a:effectLst/>
          </p:spPr>
          <p:txBody>
            <a:bodyPr wrap="none"/>
            <a:lstStyle/>
            <a:p>
              <a:endParaRPr lang="en-US"/>
            </a:p>
          </p:txBody>
        </p:sp>
        <p:sp>
          <p:nvSpPr>
            <p:cNvPr id="255" name="Line 74"/>
            <p:cNvSpPr>
              <a:spLocks noChangeShapeType="1"/>
            </p:cNvSpPr>
            <p:nvPr/>
          </p:nvSpPr>
          <p:spPr bwMode="auto">
            <a:xfrm>
              <a:off x="6019800" y="3322637"/>
              <a:ext cx="2286000" cy="0"/>
            </a:xfrm>
            <a:prstGeom prst="line">
              <a:avLst/>
            </a:prstGeom>
            <a:noFill/>
            <a:ln w="28575" cap="sq">
              <a:solidFill>
                <a:schemeClr val="tx1"/>
              </a:solidFill>
              <a:miter lim="800000"/>
            </a:ln>
            <a:effectLst/>
          </p:spPr>
          <p:txBody>
            <a:bodyPr wrap="none"/>
            <a:lstStyle/>
            <a:p>
              <a:endParaRPr lang="en-US"/>
            </a:p>
          </p:txBody>
        </p:sp>
        <p:sp>
          <p:nvSpPr>
            <p:cNvPr id="256" name="Line 75"/>
            <p:cNvSpPr>
              <a:spLocks noChangeShapeType="1"/>
            </p:cNvSpPr>
            <p:nvPr/>
          </p:nvSpPr>
          <p:spPr bwMode="auto">
            <a:xfrm>
              <a:off x="6019800" y="2738437"/>
              <a:ext cx="0" cy="584200"/>
            </a:xfrm>
            <a:prstGeom prst="line">
              <a:avLst/>
            </a:prstGeom>
            <a:noFill/>
            <a:ln w="28575" cap="sq">
              <a:solidFill>
                <a:schemeClr val="tx1"/>
              </a:solidFill>
              <a:miter lim="800000"/>
            </a:ln>
            <a:effectLst/>
          </p:spPr>
          <p:txBody>
            <a:bodyPr wrap="none"/>
            <a:lstStyle/>
            <a:p>
              <a:endParaRPr lang="en-US"/>
            </a:p>
          </p:txBody>
        </p:sp>
        <p:sp>
          <p:nvSpPr>
            <p:cNvPr id="257" name="Line 76"/>
            <p:cNvSpPr>
              <a:spLocks noChangeShapeType="1"/>
            </p:cNvSpPr>
            <p:nvPr/>
          </p:nvSpPr>
          <p:spPr bwMode="auto">
            <a:xfrm>
              <a:off x="6591300" y="2738437"/>
              <a:ext cx="0" cy="584200"/>
            </a:xfrm>
            <a:prstGeom prst="line">
              <a:avLst/>
            </a:prstGeom>
            <a:noFill/>
            <a:ln w="12700">
              <a:solidFill>
                <a:schemeClr val="tx1"/>
              </a:solidFill>
              <a:miter lim="800000"/>
            </a:ln>
            <a:effectLst/>
          </p:spPr>
          <p:txBody>
            <a:bodyPr wrap="none"/>
            <a:lstStyle/>
            <a:p>
              <a:endParaRPr lang="en-US"/>
            </a:p>
          </p:txBody>
        </p:sp>
        <p:sp>
          <p:nvSpPr>
            <p:cNvPr id="258" name="Line 77"/>
            <p:cNvSpPr>
              <a:spLocks noChangeShapeType="1"/>
            </p:cNvSpPr>
            <p:nvPr/>
          </p:nvSpPr>
          <p:spPr bwMode="auto">
            <a:xfrm>
              <a:off x="7162800" y="2738437"/>
              <a:ext cx="0" cy="584200"/>
            </a:xfrm>
            <a:prstGeom prst="line">
              <a:avLst/>
            </a:prstGeom>
            <a:noFill/>
            <a:ln w="12700">
              <a:solidFill>
                <a:schemeClr val="tx1"/>
              </a:solidFill>
              <a:miter lim="800000"/>
            </a:ln>
            <a:effectLst/>
          </p:spPr>
          <p:txBody>
            <a:bodyPr wrap="none"/>
            <a:lstStyle/>
            <a:p>
              <a:endParaRPr lang="en-US"/>
            </a:p>
          </p:txBody>
        </p:sp>
        <p:sp>
          <p:nvSpPr>
            <p:cNvPr id="259" name="Line 78"/>
            <p:cNvSpPr>
              <a:spLocks noChangeShapeType="1"/>
            </p:cNvSpPr>
            <p:nvPr/>
          </p:nvSpPr>
          <p:spPr bwMode="auto">
            <a:xfrm>
              <a:off x="7734300" y="2738437"/>
              <a:ext cx="0" cy="584200"/>
            </a:xfrm>
            <a:prstGeom prst="line">
              <a:avLst/>
            </a:prstGeom>
            <a:noFill/>
            <a:ln w="12700">
              <a:solidFill>
                <a:schemeClr val="tx1"/>
              </a:solidFill>
              <a:miter lim="800000"/>
            </a:ln>
            <a:effectLst/>
          </p:spPr>
          <p:txBody>
            <a:bodyPr wrap="none"/>
            <a:lstStyle/>
            <a:p>
              <a:endParaRPr lang="en-US"/>
            </a:p>
          </p:txBody>
        </p:sp>
        <p:sp>
          <p:nvSpPr>
            <p:cNvPr id="260" name="Line 79"/>
            <p:cNvSpPr>
              <a:spLocks noChangeShapeType="1"/>
            </p:cNvSpPr>
            <p:nvPr/>
          </p:nvSpPr>
          <p:spPr bwMode="auto">
            <a:xfrm>
              <a:off x="8305800" y="2738437"/>
              <a:ext cx="0" cy="584200"/>
            </a:xfrm>
            <a:prstGeom prst="line">
              <a:avLst/>
            </a:prstGeom>
            <a:noFill/>
            <a:ln w="28575" cap="sq">
              <a:solidFill>
                <a:schemeClr val="tx1"/>
              </a:solidFill>
              <a:miter lim="800000"/>
            </a:ln>
            <a:effectLst/>
          </p:spPr>
          <p:txBody>
            <a:bodyPr wrap="none"/>
            <a:lstStyle/>
            <a:p>
              <a:endParaRPr lang="en-US"/>
            </a:p>
          </p:txBody>
        </p:sp>
        <p:sp>
          <p:nvSpPr>
            <p:cNvPr id="261" name="Rectangle 81"/>
            <p:cNvSpPr>
              <a:spLocks noChangeArrowheads="1"/>
            </p:cNvSpPr>
            <p:nvPr/>
          </p:nvSpPr>
          <p:spPr bwMode="auto">
            <a:xfrm>
              <a:off x="914400" y="6094412"/>
              <a:ext cx="381000" cy="58102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5</a:t>
              </a:r>
              <a:endParaRPr lang="en-US" sz="2800"/>
            </a:p>
          </p:txBody>
        </p:sp>
        <p:sp>
          <p:nvSpPr>
            <p:cNvPr id="262" name="Rectangle 82"/>
            <p:cNvSpPr>
              <a:spLocks noChangeArrowheads="1"/>
            </p:cNvSpPr>
            <p:nvPr/>
          </p:nvSpPr>
          <p:spPr bwMode="auto">
            <a:xfrm>
              <a:off x="914400" y="5514975"/>
              <a:ext cx="381000" cy="57943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7</a:t>
              </a:r>
              <a:endParaRPr lang="en-US" sz="2800"/>
            </a:p>
          </p:txBody>
        </p:sp>
        <p:sp>
          <p:nvSpPr>
            <p:cNvPr id="263" name="Rectangle 83"/>
            <p:cNvSpPr>
              <a:spLocks noChangeArrowheads="1"/>
            </p:cNvSpPr>
            <p:nvPr/>
          </p:nvSpPr>
          <p:spPr bwMode="auto">
            <a:xfrm>
              <a:off x="914400" y="4933950"/>
              <a:ext cx="381000" cy="58102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6</a:t>
              </a:r>
              <a:endParaRPr lang="en-US" sz="2800" dirty="0"/>
            </a:p>
          </p:txBody>
        </p:sp>
        <p:sp>
          <p:nvSpPr>
            <p:cNvPr id="264" name="Rectangle 84"/>
            <p:cNvSpPr>
              <a:spLocks noChangeArrowheads="1"/>
            </p:cNvSpPr>
            <p:nvPr/>
          </p:nvSpPr>
          <p:spPr bwMode="auto">
            <a:xfrm>
              <a:off x="914400" y="4352925"/>
              <a:ext cx="381000" cy="58102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3</a:t>
              </a:r>
              <a:endParaRPr lang="en-US" sz="2800"/>
            </a:p>
          </p:txBody>
        </p:sp>
        <p:sp>
          <p:nvSpPr>
            <p:cNvPr id="265" name="Rectangle 85"/>
            <p:cNvSpPr>
              <a:spLocks noChangeArrowheads="1"/>
            </p:cNvSpPr>
            <p:nvPr/>
          </p:nvSpPr>
          <p:spPr bwMode="auto">
            <a:xfrm>
              <a:off x="914400" y="3771900"/>
              <a:ext cx="381000" cy="58102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266" name="Rectangle 86"/>
            <p:cNvSpPr>
              <a:spLocks noChangeArrowheads="1"/>
            </p:cNvSpPr>
            <p:nvPr/>
          </p:nvSpPr>
          <p:spPr bwMode="auto">
            <a:xfrm>
              <a:off x="914400" y="3192462"/>
              <a:ext cx="381000" cy="579438"/>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267" name="Rectangle 87"/>
            <p:cNvSpPr>
              <a:spLocks noChangeArrowheads="1"/>
            </p:cNvSpPr>
            <p:nvPr/>
          </p:nvSpPr>
          <p:spPr bwMode="auto">
            <a:xfrm>
              <a:off x="914400" y="2586037"/>
              <a:ext cx="381000" cy="606425"/>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4</a:t>
              </a:r>
              <a:endParaRPr lang="en-US" sz="2800"/>
            </a:p>
          </p:txBody>
        </p:sp>
        <p:sp>
          <p:nvSpPr>
            <p:cNvPr id="268" name="Line 88"/>
            <p:cNvSpPr>
              <a:spLocks noChangeShapeType="1"/>
            </p:cNvSpPr>
            <p:nvPr/>
          </p:nvSpPr>
          <p:spPr bwMode="auto">
            <a:xfrm>
              <a:off x="914400" y="2586037"/>
              <a:ext cx="381000" cy="0"/>
            </a:xfrm>
            <a:prstGeom prst="line">
              <a:avLst/>
            </a:prstGeom>
            <a:noFill/>
            <a:ln w="28575" cap="sq">
              <a:solidFill>
                <a:schemeClr val="tx1"/>
              </a:solidFill>
              <a:miter lim="800000"/>
            </a:ln>
            <a:effectLst/>
          </p:spPr>
          <p:txBody>
            <a:bodyPr wrap="none"/>
            <a:lstStyle/>
            <a:p>
              <a:endParaRPr lang="en-US"/>
            </a:p>
          </p:txBody>
        </p:sp>
        <p:sp>
          <p:nvSpPr>
            <p:cNvPr id="269" name="Line 89"/>
            <p:cNvSpPr>
              <a:spLocks noChangeShapeType="1"/>
            </p:cNvSpPr>
            <p:nvPr/>
          </p:nvSpPr>
          <p:spPr bwMode="auto">
            <a:xfrm>
              <a:off x="914400" y="3192462"/>
              <a:ext cx="381000" cy="0"/>
            </a:xfrm>
            <a:prstGeom prst="line">
              <a:avLst/>
            </a:prstGeom>
            <a:noFill/>
            <a:ln w="12700">
              <a:solidFill>
                <a:schemeClr val="tx1"/>
              </a:solidFill>
              <a:miter lim="800000"/>
            </a:ln>
            <a:effectLst/>
          </p:spPr>
          <p:txBody>
            <a:bodyPr wrap="none"/>
            <a:lstStyle/>
            <a:p>
              <a:endParaRPr lang="en-US"/>
            </a:p>
          </p:txBody>
        </p:sp>
        <p:sp>
          <p:nvSpPr>
            <p:cNvPr id="270" name="Line 90"/>
            <p:cNvSpPr>
              <a:spLocks noChangeShapeType="1"/>
            </p:cNvSpPr>
            <p:nvPr/>
          </p:nvSpPr>
          <p:spPr bwMode="auto">
            <a:xfrm>
              <a:off x="914400" y="3771900"/>
              <a:ext cx="381000" cy="0"/>
            </a:xfrm>
            <a:prstGeom prst="line">
              <a:avLst/>
            </a:prstGeom>
            <a:noFill/>
            <a:ln w="12700">
              <a:solidFill>
                <a:schemeClr val="tx1"/>
              </a:solidFill>
              <a:miter lim="800000"/>
            </a:ln>
            <a:effectLst/>
          </p:spPr>
          <p:txBody>
            <a:bodyPr wrap="none"/>
            <a:lstStyle/>
            <a:p>
              <a:endParaRPr lang="en-US"/>
            </a:p>
          </p:txBody>
        </p:sp>
        <p:sp>
          <p:nvSpPr>
            <p:cNvPr id="271" name="Line 91"/>
            <p:cNvSpPr>
              <a:spLocks noChangeShapeType="1"/>
            </p:cNvSpPr>
            <p:nvPr/>
          </p:nvSpPr>
          <p:spPr bwMode="auto">
            <a:xfrm>
              <a:off x="914400" y="4352925"/>
              <a:ext cx="381000" cy="0"/>
            </a:xfrm>
            <a:prstGeom prst="line">
              <a:avLst/>
            </a:prstGeom>
            <a:noFill/>
            <a:ln w="12700">
              <a:solidFill>
                <a:schemeClr val="tx1"/>
              </a:solidFill>
              <a:miter lim="800000"/>
            </a:ln>
            <a:effectLst/>
          </p:spPr>
          <p:txBody>
            <a:bodyPr wrap="none"/>
            <a:lstStyle/>
            <a:p>
              <a:endParaRPr lang="en-US"/>
            </a:p>
          </p:txBody>
        </p:sp>
        <p:sp>
          <p:nvSpPr>
            <p:cNvPr id="272" name="Line 92"/>
            <p:cNvSpPr>
              <a:spLocks noChangeShapeType="1"/>
            </p:cNvSpPr>
            <p:nvPr/>
          </p:nvSpPr>
          <p:spPr bwMode="auto">
            <a:xfrm>
              <a:off x="914400" y="4933950"/>
              <a:ext cx="381000" cy="0"/>
            </a:xfrm>
            <a:prstGeom prst="line">
              <a:avLst/>
            </a:prstGeom>
            <a:noFill/>
            <a:ln w="12700">
              <a:solidFill>
                <a:schemeClr val="tx1"/>
              </a:solidFill>
              <a:miter lim="800000"/>
            </a:ln>
            <a:effectLst/>
          </p:spPr>
          <p:txBody>
            <a:bodyPr wrap="none"/>
            <a:lstStyle/>
            <a:p>
              <a:endParaRPr lang="en-US"/>
            </a:p>
          </p:txBody>
        </p:sp>
        <p:sp>
          <p:nvSpPr>
            <p:cNvPr id="273" name="Line 93"/>
            <p:cNvSpPr>
              <a:spLocks noChangeShapeType="1"/>
            </p:cNvSpPr>
            <p:nvPr/>
          </p:nvSpPr>
          <p:spPr bwMode="auto">
            <a:xfrm>
              <a:off x="914400" y="5514975"/>
              <a:ext cx="381000" cy="0"/>
            </a:xfrm>
            <a:prstGeom prst="line">
              <a:avLst/>
            </a:prstGeom>
            <a:noFill/>
            <a:ln w="12700">
              <a:solidFill>
                <a:schemeClr val="tx1"/>
              </a:solidFill>
              <a:miter lim="800000"/>
            </a:ln>
            <a:effectLst/>
          </p:spPr>
          <p:txBody>
            <a:bodyPr wrap="none"/>
            <a:lstStyle/>
            <a:p>
              <a:endParaRPr lang="en-US"/>
            </a:p>
          </p:txBody>
        </p:sp>
        <p:sp>
          <p:nvSpPr>
            <p:cNvPr id="274" name="Line 94"/>
            <p:cNvSpPr>
              <a:spLocks noChangeShapeType="1"/>
            </p:cNvSpPr>
            <p:nvPr/>
          </p:nvSpPr>
          <p:spPr bwMode="auto">
            <a:xfrm>
              <a:off x="914400" y="6094412"/>
              <a:ext cx="381000" cy="0"/>
            </a:xfrm>
            <a:prstGeom prst="line">
              <a:avLst/>
            </a:prstGeom>
            <a:noFill/>
            <a:ln w="12700">
              <a:solidFill>
                <a:schemeClr val="tx1"/>
              </a:solidFill>
              <a:miter lim="800000"/>
            </a:ln>
            <a:effectLst/>
          </p:spPr>
          <p:txBody>
            <a:bodyPr wrap="none"/>
            <a:lstStyle/>
            <a:p>
              <a:endParaRPr lang="en-US"/>
            </a:p>
          </p:txBody>
        </p:sp>
        <p:sp>
          <p:nvSpPr>
            <p:cNvPr id="275" name="Line 95"/>
            <p:cNvSpPr>
              <a:spLocks noChangeShapeType="1"/>
            </p:cNvSpPr>
            <p:nvPr/>
          </p:nvSpPr>
          <p:spPr bwMode="auto">
            <a:xfrm>
              <a:off x="914400" y="6675437"/>
              <a:ext cx="381000" cy="0"/>
            </a:xfrm>
            <a:prstGeom prst="line">
              <a:avLst/>
            </a:prstGeom>
            <a:noFill/>
            <a:ln w="28575" cap="sq">
              <a:solidFill>
                <a:schemeClr val="tx1"/>
              </a:solidFill>
              <a:miter lim="800000"/>
            </a:ln>
            <a:effectLst/>
          </p:spPr>
          <p:txBody>
            <a:bodyPr wrap="none"/>
            <a:lstStyle/>
            <a:p>
              <a:endParaRPr lang="en-US"/>
            </a:p>
          </p:txBody>
        </p:sp>
        <p:sp>
          <p:nvSpPr>
            <p:cNvPr id="276" name="Line 96"/>
            <p:cNvSpPr>
              <a:spLocks noChangeShapeType="1"/>
            </p:cNvSpPr>
            <p:nvPr/>
          </p:nvSpPr>
          <p:spPr bwMode="auto">
            <a:xfrm>
              <a:off x="914400" y="2586037"/>
              <a:ext cx="0" cy="4089400"/>
            </a:xfrm>
            <a:prstGeom prst="line">
              <a:avLst/>
            </a:prstGeom>
            <a:noFill/>
            <a:ln w="28575" cap="sq">
              <a:solidFill>
                <a:schemeClr val="tx1"/>
              </a:solidFill>
              <a:miter lim="800000"/>
            </a:ln>
            <a:effectLst/>
          </p:spPr>
          <p:txBody>
            <a:bodyPr wrap="none"/>
            <a:lstStyle/>
            <a:p>
              <a:endParaRPr lang="en-US"/>
            </a:p>
          </p:txBody>
        </p:sp>
        <p:sp>
          <p:nvSpPr>
            <p:cNvPr id="277" name="Line 97"/>
            <p:cNvSpPr>
              <a:spLocks noChangeShapeType="1"/>
            </p:cNvSpPr>
            <p:nvPr/>
          </p:nvSpPr>
          <p:spPr bwMode="auto">
            <a:xfrm>
              <a:off x="1295400" y="4352925"/>
              <a:ext cx="0" cy="581025"/>
            </a:xfrm>
            <a:prstGeom prst="line">
              <a:avLst/>
            </a:prstGeom>
            <a:noFill/>
            <a:ln w="12700">
              <a:solidFill>
                <a:schemeClr val="tx1"/>
              </a:solidFill>
              <a:miter lim="800000"/>
            </a:ln>
            <a:effectLst/>
          </p:spPr>
          <p:txBody>
            <a:bodyPr wrap="none"/>
            <a:lstStyle/>
            <a:p>
              <a:endParaRPr lang="en-US"/>
            </a:p>
          </p:txBody>
        </p:sp>
        <p:sp>
          <p:nvSpPr>
            <p:cNvPr id="278" name="Line 98"/>
            <p:cNvSpPr>
              <a:spLocks noChangeShapeType="1"/>
            </p:cNvSpPr>
            <p:nvPr/>
          </p:nvSpPr>
          <p:spPr bwMode="auto">
            <a:xfrm>
              <a:off x="1295400" y="2586037"/>
              <a:ext cx="0" cy="1766888"/>
            </a:xfrm>
            <a:prstGeom prst="line">
              <a:avLst/>
            </a:prstGeom>
            <a:noFill/>
            <a:ln w="28575" cap="sq">
              <a:solidFill>
                <a:schemeClr val="tx1"/>
              </a:solidFill>
              <a:miter lim="800000"/>
            </a:ln>
            <a:effectLst/>
          </p:spPr>
          <p:txBody>
            <a:bodyPr wrap="none"/>
            <a:lstStyle/>
            <a:p>
              <a:endParaRPr lang="en-US"/>
            </a:p>
          </p:txBody>
        </p:sp>
        <p:sp>
          <p:nvSpPr>
            <p:cNvPr id="279" name="Line 99"/>
            <p:cNvSpPr>
              <a:spLocks noChangeShapeType="1"/>
            </p:cNvSpPr>
            <p:nvPr/>
          </p:nvSpPr>
          <p:spPr bwMode="auto">
            <a:xfrm>
              <a:off x="1295400" y="4324350"/>
              <a:ext cx="0" cy="2351088"/>
            </a:xfrm>
            <a:prstGeom prst="line">
              <a:avLst/>
            </a:prstGeom>
            <a:noFill/>
            <a:ln w="28575" cap="sq">
              <a:solidFill>
                <a:schemeClr val="tx1"/>
              </a:solidFill>
              <a:miter lim="800000"/>
            </a:ln>
            <a:effectLst/>
          </p:spPr>
          <p:txBody>
            <a:bodyPr wrap="none"/>
            <a:lstStyle/>
            <a:p>
              <a:endParaRPr lang="en-US"/>
            </a:p>
          </p:txBody>
        </p:sp>
        <p:sp>
          <p:nvSpPr>
            <p:cNvPr id="280" name="Rectangle 100"/>
            <p:cNvSpPr>
              <a:spLocks noChangeArrowheads="1"/>
            </p:cNvSpPr>
            <p:nvPr/>
          </p:nvSpPr>
          <p:spPr bwMode="auto">
            <a:xfrm>
              <a:off x="7734300" y="3348037"/>
              <a:ext cx="571500" cy="584200"/>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281" name="Rectangle 101"/>
            <p:cNvSpPr>
              <a:spLocks noChangeArrowheads="1"/>
            </p:cNvSpPr>
            <p:nvPr/>
          </p:nvSpPr>
          <p:spPr bwMode="auto">
            <a:xfrm>
              <a:off x="7162800" y="3348037"/>
              <a:ext cx="571500" cy="584200"/>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4</a:t>
              </a:r>
              <a:endParaRPr lang="en-US" sz="2800"/>
            </a:p>
          </p:txBody>
        </p:sp>
        <p:sp>
          <p:nvSpPr>
            <p:cNvPr id="282" name="Rectangle 102"/>
            <p:cNvSpPr>
              <a:spLocks noChangeArrowheads="1"/>
            </p:cNvSpPr>
            <p:nvPr/>
          </p:nvSpPr>
          <p:spPr bwMode="auto">
            <a:xfrm>
              <a:off x="6591300" y="3348037"/>
              <a:ext cx="571500" cy="584200"/>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283" name="Rectangle 103"/>
            <p:cNvSpPr>
              <a:spLocks noChangeArrowheads="1"/>
            </p:cNvSpPr>
            <p:nvPr/>
          </p:nvSpPr>
          <p:spPr bwMode="auto">
            <a:xfrm>
              <a:off x="6019800" y="3348037"/>
              <a:ext cx="571500" cy="584200"/>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284" name="Line 104"/>
            <p:cNvSpPr>
              <a:spLocks noChangeShapeType="1"/>
            </p:cNvSpPr>
            <p:nvPr/>
          </p:nvSpPr>
          <p:spPr bwMode="auto">
            <a:xfrm>
              <a:off x="6019800" y="3348037"/>
              <a:ext cx="2286000" cy="0"/>
            </a:xfrm>
            <a:prstGeom prst="line">
              <a:avLst/>
            </a:prstGeom>
            <a:noFill/>
            <a:ln w="28575" cap="sq">
              <a:solidFill>
                <a:schemeClr val="tx1"/>
              </a:solidFill>
              <a:miter lim="800000"/>
            </a:ln>
            <a:effectLst/>
          </p:spPr>
          <p:txBody>
            <a:bodyPr wrap="none"/>
            <a:lstStyle/>
            <a:p>
              <a:endParaRPr lang="en-US"/>
            </a:p>
          </p:txBody>
        </p:sp>
        <p:sp>
          <p:nvSpPr>
            <p:cNvPr id="285" name="Line 105"/>
            <p:cNvSpPr>
              <a:spLocks noChangeShapeType="1"/>
            </p:cNvSpPr>
            <p:nvPr/>
          </p:nvSpPr>
          <p:spPr bwMode="auto">
            <a:xfrm>
              <a:off x="6019800" y="3932237"/>
              <a:ext cx="2286000" cy="0"/>
            </a:xfrm>
            <a:prstGeom prst="line">
              <a:avLst/>
            </a:prstGeom>
            <a:noFill/>
            <a:ln w="28575" cap="sq">
              <a:solidFill>
                <a:schemeClr val="tx1"/>
              </a:solidFill>
              <a:miter lim="800000"/>
            </a:ln>
            <a:effectLst/>
          </p:spPr>
          <p:txBody>
            <a:bodyPr wrap="none"/>
            <a:lstStyle/>
            <a:p>
              <a:endParaRPr lang="en-US"/>
            </a:p>
          </p:txBody>
        </p:sp>
        <p:sp>
          <p:nvSpPr>
            <p:cNvPr id="286" name="Line 106"/>
            <p:cNvSpPr>
              <a:spLocks noChangeShapeType="1"/>
            </p:cNvSpPr>
            <p:nvPr/>
          </p:nvSpPr>
          <p:spPr bwMode="auto">
            <a:xfrm>
              <a:off x="6019800" y="3348037"/>
              <a:ext cx="0" cy="584200"/>
            </a:xfrm>
            <a:prstGeom prst="line">
              <a:avLst/>
            </a:prstGeom>
            <a:noFill/>
            <a:ln w="28575" cap="sq">
              <a:solidFill>
                <a:schemeClr val="tx1"/>
              </a:solidFill>
              <a:miter lim="800000"/>
            </a:ln>
            <a:effectLst/>
          </p:spPr>
          <p:txBody>
            <a:bodyPr wrap="none"/>
            <a:lstStyle/>
            <a:p>
              <a:endParaRPr lang="en-US"/>
            </a:p>
          </p:txBody>
        </p:sp>
        <p:sp>
          <p:nvSpPr>
            <p:cNvPr id="287" name="Line 107"/>
            <p:cNvSpPr>
              <a:spLocks noChangeShapeType="1"/>
            </p:cNvSpPr>
            <p:nvPr/>
          </p:nvSpPr>
          <p:spPr bwMode="auto">
            <a:xfrm>
              <a:off x="6591300" y="3348037"/>
              <a:ext cx="0" cy="584200"/>
            </a:xfrm>
            <a:prstGeom prst="line">
              <a:avLst/>
            </a:prstGeom>
            <a:noFill/>
            <a:ln w="12700">
              <a:solidFill>
                <a:schemeClr val="tx1"/>
              </a:solidFill>
              <a:miter lim="800000"/>
            </a:ln>
            <a:effectLst/>
          </p:spPr>
          <p:txBody>
            <a:bodyPr wrap="none"/>
            <a:lstStyle/>
            <a:p>
              <a:endParaRPr lang="en-US"/>
            </a:p>
          </p:txBody>
        </p:sp>
        <p:sp>
          <p:nvSpPr>
            <p:cNvPr id="288" name="Line 108"/>
            <p:cNvSpPr>
              <a:spLocks noChangeShapeType="1"/>
            </p:cNvSpPr>
            <p:nvPr/>
          </p:nvSpPr>
          <p:spPr bwMode="auto">
            <a:xfrm>
              <a:off x="7162800" y="3348037"/>
              <a:ext cx="0" cy="584200"/>
            </a:xfrm>
            <a:prstGeom prst="line">
              <a:avLst/>
            </a:prstGeom>
            <a:noFill/>
            <a:ln w="12700">
              <a:solidFill>
                <a:schemeClr val="tx1"/>
              </a:solidFill>
              <a:miter lim="800000"/>
            </a:ln>
            <a:effectLst/>
          </p:spPr>
          <p:txBody>
            <a:bodyPr wrap="none"/>
            <a:lstStyle/>
            <a:p>
              <a:endParaRPr lang="en-US"/>
            </a:p>
          </p:txBody>
        </p:sp>
        <p:sp>
          <p:nvSpPr>
            <p:cNvPr id="289" name="Line 109"/>
            <p:cNvSpPr>
              <a:spLocks noChangeShapeType="1"/>
            </p:cNvSpPr>
            <p:nvPr/>
          </p:nvSpPr>
          <p:spPr bwMode="auto">
            <a:xfrm>
              <a:off x="7734300" y="3348037"/>
              <a:ext cx="0" cy="584200"/>
            </a:xfrm>
            <a:prstGeom prst="line">
              <a:avLst/>
            </a:prstGeom>
            <a:noFill/>
            <a:ln w="12700">
              <a:solidFill>
                <a:schemeClr val="tx1"/>
              </a:solidFill>
              <a:miter lim="800000"/>
            </a:ln>
            <a:effectLst/>
          </p:spPr>
          <p:txBody>
            <a:bodyPr wrap="none"/>
            <a:lstStyle/>
            <a:p>
              <a:endParaRPr lang="en-US"/>
            </a:p>
          </p:txBody>
        </p:sp>
        <p:sp>
          <p:nvSpPr>
            <p:cNvPr id="290" name="Line 110"/>
            <p:cNvSpPr>
              <a:spLocks noChangeShapeType="1"/>
            </p:cNvSpPr>
            <p:nvPr/>
          </p:nvSpPr>
          <p:spPr bwMode="auto">
            <a:xfrm>
              <a:off x="8305800" y="3348037"/>
              <a:ext cx="0" cy="584200"/>
            </a:xfrm>
            <a:prstGeom prst="line">
              <a:avLst/>
            </a:prstGeom>
            <a:noFill/>
            <a:ln w="28575" cap="sq">
              <a:solidFill>
                <a:schemeClr val="tx1"/>
              </a:solidFill>
              <a:miter lim="800000"/>
            </a:ln>
            <a:effectLst/>
          </p:spPr>
          <p:txBody>
            <a:bodyPr wrap="none"/>
            <a:lstStyle/>
            <a:p>
              <a:endParaRPr lang="en-US"/>
            </a:p>
          </p:txBody>
        </p:sp>
        <p:sp>
          <p:nvSpPr>
            <p:cNvPr id="291" name="Rectangle 112"/>
            <p:cNvSpPr>
              <a:spLocks noChangeArrowheads="1"/>
            </p:cNvSpPr>
            <p:nvPr/>
          </p:nvSpPr>
          <p:spPr bwMode="auto">
            <a:xfrm>
              <a:off x="381000" y="6094412"/>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4</a:t>
              </a:r>
              <a:endParaRPr lang="en-US" sz="2800">
                <a:latin typeface="+mj-lt"/>
              </a:endParaRPr>
            </a:p>
          </p:txBody>
        </p:sp>
        <p:sp>
          <p:nvSpPr>
            <p:cNvPr id="292" name="Rectangle 113"/>
            <p:cNvSpPr>
              <a:spLocks noChangeArrowheads="1"/>
            </p:cNvSpPr>
            <p:nvPr/>
          </p:nvSpPr>
          <p:spPr bwMode="auto">
            <a:xfrm>
              <a:off x="381000" y="5514975"/>
              <a:ext cx="381000" cy="579438"/>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5</a:t>
              </a:r>
              <a:endParaRPr lang="en-US" sz="2800">
                <a:latin typeface="+mj-lt"/>
              </a:endParaRPr>
            </a:p>
          </p:txBody>
        </p:sp>
        <p:sp>
          <p:nvSpPr>
            <p:cNvPr id="293" name="Rectangle 114"/>
            <p:cNvSpPr>
              <a:spLocks noChangeArrowheads="1"/>
            </p:cNvSpPr>
            <p:nvPr/>
          </p:nvSpPr>
          <p:spPr bwMode="auto">
            <a:xfrm>
              <a:off x="381000" y="4933950"/>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smtClean="0">
                  <a:latin typeface="+mj-lt"/>
                </a:rPr>
                <a:t>1</a:t>
              </a:r>
              <a:endParaRPr lang="en-US" sz="2800" dirty="0">
                <a:latin typeface="+mj-lt"/>
              </a:endParaRPr>
            </a:p>
          </p:txBody>
        </p:sp>
        <p:sp>
          <p:nvSpPr>
            <p:cNvPr id="294" name="Rectangle 115"/>
            <p:cNvSpPr>
              <a:spLocks noChangeArrowheads="1"/>
            </p:cNvSpPr>
            <p:nvPr/>
          </p:nvSpPr>
          <p:spPr bwMode="auto">
            <a:xfrm>
              <a:off x="381000" y="4352925"/>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6</a:t>
              </a:r>
              <a:endParaRPr lang="en-US" sz="2800">
                <a:latin typeface="+mj-lt"/>
              </a:endParaRPr>
            </a:p>
          </p:txBody>
        </p:sp>
        <p:sp>
          <p:nvSpPr>
            <p:cNvPr id="295" name="Rectangle 116"/>
            <p:cNvSpPr>
              <a:spLocks noChangeArrowheads="1"/>
            </p:cNvSpPr>
            <p:nvPr/>
          </p:nvSpPr>
          <p:spPr bwMode="auto">
            <a:xfrm>
              <a:off x="381000" y="3771900"/>
              <a:ext cx="381000" cy="581025"/>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7</a:t>
              </a:r>
              <a:endParaRPr lang="en-US" sz="2800">
                <a:latin typeface="+mj-lt"/>
              </a:endParaRPr>
            </a:p>
          </p:txBody>
        </p:sp>
        <p:sp>
          <p:nvSpPr>
            <p:cNvPr id="296" name="Rectangle 117"/>
            <p:cNvSpPr>
              <a:spLocks noChangeArrowheads="1"/>
            </p:cNvSpPr>
            <p:nvPr/>
          </p:nvSpPr>
          <p:spPr bwMode="auto">
            <a:xfrm>
              <a:off x="381000" y="3192462"/>
              <a:ext cx="381000" cy="579438"/>
            </a:xfrm>
            <a:prstGeom prst="rect">
              <a:avLst/>
            </a:prstGeom>
            <a:solidFill>
              <a:schemeClr val="folHlink">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latin typeface="+mj-lt"/>
                </a:rPr>
                <a:t>3</a:t>
              </a:r>
              <a:endParaRPr lang="en-US" sz="2800">
                <a:latin typeface="+mj-lt"/>
              </a:endParaRPr>
            </a:p>
          </p:txBody>
        </p:sp>
        <p:sp>
          <p:nvSpPr>
            <p:cNvPr id="297" name="Rectangle 118"/>
            <p:cNvSpPr>
              <a:spLocks noChangeArrowheads="1"/>
            </p:cNvSpPr>
            <p:nvPr/>
          </p:nvSpPr>
          <p:spPr bwMode="auto">
            <a:xfrm>
              <a:off x="381000" y="2586037"/>
              <a:ext cx="381000" cy="606425"/>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800" dirty="0">
                  <a:latin typeface="+mj-lt"/>
                </a:rPr>
                <a:t>2</a:t>
              </a:r>
              <a:endParaRPr lang="en-US" sz="2800" dirty="0">
                <a:latin typeface="+mj-lt"/>
              </a:endParaRPr>
            </a:p>
          </p:txBody>
        </p:sp>
        <p:sp>
          <p:nvSpPr>
            <p:cNvPr id="298" name="Line 119"/>
            <p:cNvSpPr>
              <a:spLocks noChangeShapeType="1"/>
            </p:cNvSpPr>
            <p:nvPr/>
          </p:nvSpPr>
          <p:spPr bwMode="auto">
            <a:xfrm>
              <a:off x="381000" y="2586037"/>
              <a:ext cx="381000" cy="0"/>
            </a:xfrm>
            <a:prstGeom prst="line">
              <a:avLst/>
            </a:prstGeom>
            <a:noFill/>
            <a:ln w="28575" cap="sq">
              <a:solidFill>
                <a:schemeClr val="tx1"/>
              </a:solidFill>
              <a:miter lim="800000"/>
            </a:ln>
            <a:effectLst/>
          </p:spPr>
          <p:txBody>
            <a:bodyPr wrap="none"/>
            <a:lstStyle/>
            <a:p>
              <a:endParaRPr lang="en-US">
                <a:latin typeface="+mj-lt"/>
              </a:endParaRPr>
            </a:p>
          </p:txBody>
        </p:sp>
        <p:sp>
          <p:nvSpPr>
            <p:cNvPr id="299" name="Line 120"/>
            <p:cNvSpPr>
              <a:spLocks noChangeShapeType="1"/>
            </p:cNvSpPr>
            <p:nvPr/>
          </p:nvSpPr>
          <p:spPr bwMode="auto">
            <a:xfrm>
              <a:off x="381000" y="3192462"/>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0" name="Line 121"/>
            <p:cNvSpPr>
              <a:spLocks noChangeShapeType="1"/>
            </p:cNvSpPr>
            <p:nvPr/>
          </p:nvSpPr>
          <p:spPr bwMode="auto">
            <a:xfrm>
              <a:off x="381000" y="3771900"/>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1" name="Line 122"/>
            <p:cNvSpPr>
              <a:spLocks noChangeShapeType="1"/>
            </p:cNvSpPr>
            <p:nvPr/>
          </p:nvSpPr>
          <p:spPr bwMode="auto">
            <a:xfrm>
              <a:off x="381000" y="4352925"/>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2" name="Line 123"/>
            <p:cNvSpPr>
              <a:spLocks noChangeShapeType="1"/>
            </p:cNvSpPr>
            <p:nvPr/>
          </p:nvSpPr>
          <p:spPr bwMode="auto">
            <a:xfrm>
              <a:off x="381000" y="4933950"/>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3" name="Line 124"/>
            <p:cNvSpPr>
              <a:spLocks noChangeShapeType="1"/>
            </p:cNvSpPr>
            <p:nvPr/>
          </p:nvSpPr>
          <p:spPr bwMode="auto">
            <a:xfrm>
              <a:off x="381000" y="5514975"/>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4" name="Line 125"/>
            <p:cNvSpPr>
              <a:spLocks noChangeShapeType="1"/>
            </p:cNvSpPr>
            <p:nvPr/>
          </p:nvSpPr>
          <p:spPr bwMode="auto">
            <a:xfrm>
              <a:off x="381000" y="6094412"/>
              <a:ext cx="381000" cy="0"/>
            </a:xfrm>
            <a:prstGeom prst="line">
              <a:avLst/>
            </a:prstGeom>
            <a:noFill/>
            <a:ln w="12700">
              <a:solidFill>
                <a:schemeClr val="tx1"/>
              </a:solidFill>
              <a:miter lim="800000"/>
            </a:ln>
            <a:effectLst/>
          </p:spPr>
          <p:txBody>
            <a:bodyPr wrap="none"/>
            <a:lstStyle/>
            <a:p>
              <a:endParaRPr lang="en-US">
                <a:latin typeface="+mj-lt"/>
              </a:endParaRPr>
            </a:p>
          </p:txBody>
        </p:sp>
        <p:sp>
          <p:nvSpPr>
            <p:cNvPr id="305" name="Line 126"/>
            <p:cNvSpPr>
              <a:spLocks noChangeShapeType="1"/>
            </p:cNvSpPr>
            <p:nvPr/>
          </p:nvSpPr>
          <p:spPr bwMode="auto">
            <a:xfrm>
              <a:off x="381000" y="6675437"/>
              <a:ext cx="381000" cy="0"/>
            </a:xfrm>
            <a:prstGeom prst="line">
              <a:avLst/>
            </a:prstGeom>
            <a:noFill/>
            <a:ln w="28575" cap="sq">
              <a:solidFill>
                <a:schemeClr val="tx1"/>
              </a:solidFill>
              <a:miter lim="800000"/>
            </a:ln>
            <a:effectLst/>
          </p:spPr>
          <p:txBody>
            <a:bodyPr wrap="none"/>
            <a:lstStyle/>
            <a:p>
              <a:endParaRPr lang="en-US">
                <a:latin typeface="+mj-lt"/>
              </a:endParaRPr>
            </a:p>
          </p:txBody>
        </p:sp>
        <p:sp>
          <p:nvSpPr>
            <p:cNvPr id="306" name="Line 127"/>
            <p:cNvSpPr>
              <a:spLocks noChangeShapeType="1"/>
            </p:cNvSpPr>
            <p:nvPr/>
          </p:nvSpPr>
          <p:spPr bwMode="auto">
            <a:xfrm>
              <a:off x="381000" y="2586037"/>
              <a:ext cx="0" cy="4089400"/>
            </a:xfrm>
            <a:prstGeom prst="line">
              <a:avLst/>
            </a:prstGeom>
            <a:noFill/>
            <a:ln w="28575" cap="sq">
              <a:solidFill>
                <a:schemeClr val="tx1"/>
              </a:solidFill>
              <a:miter lim="800000"/>
            </a:ln>
            <a:effectLst/>
          </p:spPr>
          <p:txBody>
            <a:bodyPr wrap="none"/>
            <a:lstStyle/>
            <a:p>
              <a:endParaRPr lang="en-US">
                <a:latin typeface="+mj-lt"/>
              </a:endParaRPr>
            </a:p>
          </p:txBody>
        </p:sp>
        <p:sp>
          <p:nvSpPr>
            <p:cNvPr id="307" name="Line 128"/>
            <p:cNvSpPr>
              <a:spLocks noChangeShapeType="1"/>
            </p:cNvSpPr>
            <p:nvPr/>
          </p:nvSpPr>
          <p:spPr bwMode="auto">
            <a:xfrm>
              <a:off x="762000" y="4352925"/>
              <a:ext cx="0" cy="581025"/>
            </a:xfrm>
            <a:prstGeom prst="line">
              <a:avLst/>
            </a:prstGeom>
            <a:noFill/>
            <a:ln w="12700">
              <a:solidFill>
                <a:schemeClr val="tx1"/>
              </a:solidFill>
              <a:miter lim="800000"/>
            </a:ln>
            <a:effectLst/>
          </p:spPr>
          <p:txBody>
            <a:bodyPr wrap="none"/>
            <a:lstStyle/>
            <a:p>
              <a:endParaRPr lang="en-US">
                <a:latin typeface="+mj-lt"/>
              </a:endParaRPr>
            </a:p>
          </p:txBody>
        </p:sp>
        <p:sp>
          <p:nvSpPr>
            <p:cNvPr id="308" name="Line 129"/>
            <p:cNvSpPr>
              <a:spLocks noChangeShapeType="1"/>
            </p:cNvSpPr>
            <p:nvPr/>
          </p:nvSpPr>
          <p:spPr bwMode="auto">
            <a:xfrm>
              <a:off x="762000" y="2586037"/>
              <a:ext cx="0" cy="1766888"/>
            </a:xfrm>
            <a:prstGeom prst="line">
              <a:avLst/>
            </a:prstGeom>
            <a:noFill/>
            <a:ln w="28575" cap="sq">
              <a:solidFill>
                <a:schemeClr val="tx1"/>
              </a:solidFill>
              <a:miter lim="800000"/>
            </a:ln>
            <a:effectLst/>
          </p:spPr>
          <p:txBody>
            <a:bodyPr wrap="none"/>
            <a:lstStyle/>
            <a:p>
              <a:endParaRPr lang="en-US">
                <a:latin typeface="+mj-lt"/>
              </a:endParaRPr>
            </a:p>
          </p:txBody>
        </p:sp>
        <p:sp>
          <p:nvSpPr>
            <p:cNvPr id="309" name="Line 130"/>
            <p:cNvSpPr>
              <a:spLocks noChangeShapeType="1"/>
            </p:cNvSpPr>
            <p:nvPr/>
          </p:nvSpPr>
          <p:spPr bwMode="auto">
            <a:xfrm>
              <a:off x="762000" y="4324350"/>
              <a:ext cx="0" cy="2351088"/>
            </a:xfrm>
            <a:prstGeom prst="line">
              <a:avLst/>
            </a:prstGeom>
            <a:noFill/>
            <a:ln w="28575" cap="sq">
              <a:solidFill>
                <a:schemeClr val="tx1"/>
              </a:solidFill>
              <a:miter lim="800000"/>
            </a:ln>
            <a:effectLst/>
          </p:spPr>
          <p:txBody>
            <a:bodyPr wrap="none"/>
            <a:lstStyle/>
            <a:p>
              <a:endParaRPr lang="en-US">
                <a:latin typeface="+mj-lt"/>
              </a:endParaRPr>
            </a:p>
          </p:txBody>
        </p:sp>
        <p:sp>
          <p:nvSpPr>
            <p:cNvPr id="310" name="Rectangle 131"/>
            <p:cNvSpPr>
              <a:spLocks noChangeArrowheads="1"/>
            </p:cNvSpPr>
            <p:nvPr/>
          </p:nvSpPr>
          <p:spPr bwMode="auto">
            <a:xfrm>
              <a:off x="77343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2</a:t>
              </a:r>
              <a:endParaRPr lang="en-US" sz="2800"/>
            </a:p>
          </p:txBody>
        </p:sp>
        <p:sp>
          <p:nvSpPr>
            <p:cNvPr id="311" name="Rectangle 132"/>
            <p:cNvSpPr>
              <a:spLocks noChangeArrowheads="1"/>
            </p:cNvSpPr>
            <p:nvPr/>
          </p:nvSpPr>
          <p:spPr bwMode="auto">
            <a:xfrm>
              <a:off x="71628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12" name="Rectangle 133"/>
            <p:cNvSpPr>
              <a:spLocks noChangeArrowheads="1"/>
            </p:cNvSpPr>
            <p:nvPr/>
          </p:nvSpPr>
          <p:spPr bwMode="auto">
            <a:xfrm>
              <a:off x="65913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2</a:t>
              </a:r>
              <a:endParaRPr lang="en-US" sz="2800" dirty="0"/>
            </a:p>
          </p:txBody>
        </p:sp>
        <p:sp>
          <p:nvSpPr>
            <p:cNvPr id="313" name="Rectangle 134"/>
            <p:cNvSpPr>
              <a:spLocks noChangeArrowheads="1"/>
            </p:cNvSpPr>
            <p:nvPr/>
          </p:nvSpPr>
          <p:spPr bwMode="auto">
            <a:xfrm>
              <a:off x="6019800" y="3957637"/>
              <a:ext cx="571500" cy="584200"/>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14" name="Line 135"/>
            <p:cNvSpPr>
              <a:spLocks noChangeShapeType="1"/>
            </p:cNvSpPr>
            <p:nvPr/>
          </p:nvSpPr>
          <p:spPr bwMode="auto">
            <a:xfrm>
              <a:off x="6019800" y="3957637"/>
              <a:ext cx="2286000" cy="0"/>
            </a:xfrm>
            <a:prstGeom prst="line">
              <a:avLst/>
            </a:prstGeom>
            <a:noFill/>
            <a:ln w="28575" cap="sq">
              <a:solidFill>
                <a:schemeClr val="tx1"/>
              </a:solidFill>
              <a:miter lim="800000"/>
            </a:ln>
            <a:effectLst/>
          </p:spPr>
          <p:txBody>
            <a:bodyPr wrap="none"/>
            <a:lstStyle/>
            <a:p>
              <a:endParaRPr lang="en-US"/>
            </a:p>
          </p:txBody>
        </p:sp>
        <p:sp>
          <p:nvSpPr>
            <p:cNvPr id="315" name="Line 136"/>
            <p:cNvSpPr>
              <a:spLocks noChangeShapeType="1"/>
            </p:cNvSpPr>
            <p:nvPr/>
          </p:nvSpPr>
          <p:spPr bwMode="auto">
            <a:xfrm>
              <a:off x="6019800" y="4541837"/>
              <a:ext cx="2286000" cy="0"/>
            </a:xfrm>
            <a:prstGeom prst="line">
              <a:avLst/>
            </a:prstGeom>
            <a:noFill/>
            <a:ln w="28575" cap="sq">
              <a:solidFill>
                <a:schemeClr val="tx1"/>
              </a:solidFill>
              <a:miter lim="800000"/>
            </a:ln>
            <a:effectLst/>
          </p:spPr>
          <p:txBody>
            <a:bodyPr wrap="none"/>
            <a:lstStyle/>
            <a:p>
              <a:endParaRPr lang="en-US"/>
            </a:p>
          </p:txBody>
        </p:sp>
        <p:sp>
          <p:nvSpPr>
            <p:cNvPr id="316" name="Line 137"/>
            <p:cNvSpPr>
              <a:spLocks noChangeShapeType="1"/>
            </p:cNvSpPr>
            <p:nvPr/>
          </p:nvSpPr>
          <p:spPr bwMode="auto">
            <a:xfrm>
              <a:off x="6019800" y="3957637"/>
              <a:ext cx="0" cy="584200"/>
            </a:xfrm>
            <a:prstGeom prst="line">
              <a:avLst/>
            </a:prstGeom>
            <a:noFill/>
            <a:ln w="28575" cap="sq">
              <a:solidFill>
                <a:schemeClr val="tx1"/>
              </a:solidFill>
              <a:miter lim="800000"/>
            </a:ln>
            <a:effectLst/>
          </p:spPr>
          <p:txBody>
            <a:bodyPr wrap="none"/>
            <a:lstStyle/>
            <a:p>
              <a:endParaRPr lang="en-US"/>
            </a:p>
          </p:txBody>
        </p:sp>
        <p:sp>
          <p:nvSpPr>
            <p:cNvPr id="317" name="Line 138"/>
            <p:cNvSpPr>
              <a:spLocks noChangeShapeType="1"/>
            </p:cNvSpPr>
            <p:nvPr/>
          </p:nvSpPr>
          <p:spPr bwMode="auto">
            <a:xfrm>
              <a:off x="6591300" y="3957637"/>
              <a:ext cx="0" cy="584200"/>
            </a:xfrm>
            <a:prstGeom prst="line">
              <a:avLst/>
            </a:prstGeom>
            <a:noFill/>
            <a:ln w="12700">
              <a:solidFill>
                <a:schemeClr val="tx1"/>
              </a:solidFill>
              <a:miter lim="800000"/>
            </a:ln>
            <a:effectLst/>
          </p:spPr>
          <p:txBody>
            <a:bodyPr wrap="none"/>
            <a:lstStyle/>
            <a:p>
              <a:endParaRPr lang="en-US"/>
            </a:p>
          </p:txBody>
        </p:sp>
        <p:sp>
          <p:nvSpPr>
            <p:cNvPr id="318" name="Line 139"/>
            <p:cNvSpPr>
              <a:spLocks noChangeShapeType="1"/>
            </p:cNvSpPr>
            <p:nvPr/>
          </p:nvSpPr>
          <p:spPr bwMode="auto">
            <a:xfrm>
              <a:off x="7162800" y="3957637"/>
              <a:ext cx="0" cy="584200"/>
            </a:xfrm>
            <a:prstGeom prst="line">
              <a:avLst/>
            </a:prstGeom>
            <a:noFill/>
            <a:ln w="12700">
              <a:solidFill>
                <a:schemeClr val="tx1"/>
              </a:solidFill>
              <a:miter lim="800000"/>
            </a:ln>
            <a:effectLst/>
          </p:spPr>
          <p:txBody>
            <a:bodyPr wrap="none"/>
            <a:lstStyle/>
            <a:p>
              <a:endParaRPr lang="en-US"/>
            </a:p>
          </p:txBody>
        </p:sp>
        <p:sp>
          <p:nvSpPr>
            <p:cNvPr id="319" name="Line 140"/>
            <p:cNvSpPr>
              <a:spLocks noChangeShapeType="1"/>
            </p:cNvSpPr>
            <p:nvPr/>
          </p:nvSpPr>
          <p:spPr bwMode="auto">
            <a:xfrm>
              <a:off x="7734300" y="3957637"/>
              <a:ext cx="0" cy="584200"/>
            </a:xfrm>
            <a:prstGeom prst="line">
              <a:avLst/>
            </a:prstGeom>
            <a:noFill/>
            <a:ln w="12700">
              <a:solidFill>
                <a:schemeClr val="tx1"/>
              </a:solidFill>
              <a:miter lim="800000"/>
            </a:ln>
            <a:effectLst/>
          </p:spPr>
          <p:txBody>
            <a:bodyPr wrap="none"/>
            <a:lstStyle/>
            <a:p>
              <a:endParaRPr lang="en-US"/>
            </a:p>
          </p:txBody>
        </p:sp>
        <p:sp>
          <p:nvSpPr>
            <p:cNvPr id="320" name="Line 141"/>
            <p:cNvSpPr>
              <a:spLocks noChangeShapeType="1"/>
            </p:cNvSpPr>
            <p:nvPr/>
          </p:nvSpPr>
          <p:spPr bwMode="auto">
            <a:xfrm>
              <a:off x="8305800" y="3957637"/>
              <a:ext cx="0" cy="584200"/>
            </a:xfrm>
            <a:prstGeom prst="line">
              <a:avLst/>
            </a:prstGeom>
            <a:noFill/>
            <a:ln w="28575" cap="sq">
              <a:solidFill>
                <a:schemeClr val="tx1"/>
              </a:solidFill>
              <a:miter lim="800000"/>
            </a:ln>
            <a:effectLst/>
          </p:spPr>
          <p:txBody>
            <a:bodyPr wrap="none"/>
            <a:lstStyle/>
            <a:p>
              <a:endParaRPr lang="en-US"/>
            </a:p>
          </p:txBody>
        </p:sp>
        <p:sp>
          <p:nvSpPr>
            <p:cNvPr id="321" name="Rectangle 5"/>
            <p:cNvSpPr>
              <a:spLocks noChangeArrowheads="1"/>
            </p:cNvSpPr>
            <p:nvPr/>
          </p:nvSpPr>
          <p:spPr bwMode="auto">
            <a:xfrm>
              <a:off x="3943353" y="611028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22" name="Rectangle 6"/>
            <p:cNvSpPr>
              <a:spLocks noChangeArrowheads="1"/>
            </p:cNvSpPr>
            <p:nvPr/>
          </p:nvSpPr>
          <p:spPr bwMode="auto">
            <a:xfrm>
              <a:off x="3314702" y="611028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23" name="Rectangle 7"/>
            <p:cNvSpPr>
              <a:spLocks noChangeArrowheads="1"/>
            </p:cNvSpPr>
            <p:nvPr/>
          </p:nvSpPr>
          <p:spPr bwMode="auto">
            <a:xfrm>
              <a:off x="2686051" y="611028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24" name="Rectangle 8"/>
            <p:cNvSpPr>
              <a:spLocks noChangeArrowheads="1"/>
            </p:cNvSpPr>
            <p:nvPr/>
          </p:nvSpPr>
          <p:spPr bwMode="auto">
            <a:xfrm>
              <a:off x="2057401" y="611028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25" name="Rectangle 9"/>
            <p:cNvSpPr>
              <a:spLocks noChangeArrowheads="1"/>
            </p:cNvSpPr>
            <p:nvPr/>
          </p:nvSpPr>
          <p:spPr bwMode="auto">
            <a:xfrm>
              <a:off x="3943353" y="5516562"/>
              <a:ext cx="628651" cy="59372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26" name="Rectangle 10"/>
            <p:cNvSpPr>
              <a:spLocks noChangeArrowheads="1"/>
            </p:cNvSpPr>
            <p:nvPr/>
          </p:nvSpPr>
          <p:spPr bwMode="auto">
            <a:xfrm>
              <a:off x="3314702" y="5516562"/>
              <a:ext cx="628651" cy="59372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27" name="Rectangle 11"/>
            <p:cNvSpPr>
              <a:spLocks noChangeArrowheads="1"/>
            </p:cNvSpPr>
            <p:nvPr/>
          </p:nvSpPr>
          <p:spPr bwMode="auto">
            <a:xfrm>
              <a:off x="2686051" y="5516562"/>
              <a:ext cx="628651" cy="59372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28" name="Rectangle 12"/>
            <p:cNvSpPr>
              <a:spLocks noChangeArrowheads="1"/>
            </p:cNvSpPr>
            <p:nvPr/>
          </p:nvSpPr>
          <p:spPr bwMode="auto">
            <a:xfrm>
              <a:off x="2057401" y="5516562"/>
              <a:ext cx="628651" cy="593725"/>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29" name="Rectangle 13"/>
            <p:cNvSpPr>
              <a:spLocks noChangeArrowheads="1"/>
            </p:cNvSpPr>
            <p:nvPr/>
          </p:nvSpPr>
          <p:spPr bwMode="auto">
            <a:xfrm>
              <a:off x="3943353" y="4921250"/>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30" name="Rectangle 14"/>
            <p:cNvSpPr>
              <a:spLocks noChangeArrowheads="1"/>
            </p:cNvSpPr>
            <p:nvPr/>
          </p:nvSpPr>
          <p:spPr bwMode="auto">
            <a:xfrm>
              <a:off x="3314702" y="4921250"/>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31" name="Rectangle 15"/>
            <p:cNvSpPr>
              <a:spLocks noChangeArrowheads="1"/>
            </p:cNvSpPr>
            <p:nvPr/>
          </p:nvSpPr>
          <p:spPr bwMode="auto">
            <a:xfrm>
              <a:off x="2686051" y="4921250"/>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32" name="Rectangle 16"/>
            <p:cNvSpPr>
              <a:spLocks noChangeArrowheads="1"/>
            </p:cNvSpPr>
            <p:nvPr/>
          </p:nvSpPr>
          <p:spPr bwMode="auto">
            <a:xfrm>
              <a:off x="2057401" y="4921250"/>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33" name="Rectangle 17"/>
            <p:cNvSpPr>
              <a:spLocks noChangeArrowheads="1"/>
            </p:cNvSpPr>
            <p:nvPr/>
          </p:nvSpPr>
          <p:spPr bwMode="auto">
            <a:xfrm>
              <a:off x="3943353" y="4324350"/>
              <a:ext cx="628651" cy="596900"/>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34" name="Rectangle 18"/>
            <p:cNvSpPr>
              <a:spLocks noChangeArrowheads="1"/>
            </p:cNvSpPr>
            <p:nvPr/>
          </p:nvSpPr>
          <p:spPr bwMode="auto">
            <a:xfrm>
              <a:off x="3314702" y="4324350"/>
              <a:ext cx="628651" cy="596900"/>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35" name="Rectangle 19"/>
            <p:cNvSpPr>
              <a:spLocks noChangeArrowheads="1"/>
            </p:cNvSpPr>
            <p:nvPr/>
          </p:nvSpPr>
          <p:spPr bwMode="auto">
            <a:xfrm>
              <a:off x="2686051" y="4324350"/>
              <a:ext cx="628651" cy="596900"/>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36" name="Rectangle 20"/>
            <p:cNvSpPr>
              <a:spLocks noChangeArrowheads="1"/>
            </p:cNvSpPr>
            <p:nvPr/>
          </p:nvSpPr>
          <p:spPr bwMode="auto">
            <a:xfrm>
              <a:off x="2057401" y="4324350"/>
              <a:ext cx="628651" cy="596900"/>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37" name="Rectangle 21"/>
            <p:cNvSpPr>
              <a:spLocks noChangeArrowheads="1"/>
            </p:cNvSpPr>
            <p:nvPr/>
          </p:nvSpPr>
          <p:spPr bwMode="auto">
            <a:xfrm>
              <a:off x="3943353" y="3729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38" name="Rectangle 22"/>
            <p:cNvSpPr>
              <a:spLocks noChangeArrowheads="1"/>
            </p:cNvSpPr>
            <p:nvPr/>
          </p:nvSpPr>
          <p:spPr bwMode="auto">
            <a:xfrm>
              <a:off x="3314702" y="3729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39" name="Rectangle 23"/>
            <p:cNvSpPr>
              <a:spLocks noChangeArrowheads="1"/>
            </p:cNvSpPr>
            <p:nvPr/>
          </p:nvSpPr>
          <p:spPr bwMode="auto">
            <a:xfrm>
              <a:off x="2686051" y="3729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40" name="Rectangle 24"/>
            <p:cNvSpPr>
              <a:spLocks noChangeArrowheads="1"/>
            </p:cNvSpPr>
            <p:nvPr/>
          </p:nvSpPr>
          <p:spPr bwMode="auto">
            <a:xfrm>
              <a:off x="2057401" y="3729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41" name="Rectangle 25"/>
            <p:cNvSpPr>
              <a:spLocks noChangeArrowheads="1"/>
            </p:cNvSpPr>
            <p:nvPr/>
          </p:nvSpPr>
          <p:spPr bwMode="auto">
            <a:xfrm>
              <a:off x="3943353" y="3181350"/>
              <a:ext cx="628651" cy="547688"/>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42" name="Rectangle 26"/>
            <p:cNvSpPr>
              <a:spLocks noChangeArrowheads="1"/>
            </p:cNvSpPr>
            <p:nvPr/>
          </p:nvSpPr>
          <p:spPr bwMode="auto">
            <a:xfrm>
              <a:off x="3314702" y="3181350"/>
              <a:ext cx="628651" cy="547688"/>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43" name="Rectangle 27"/>
            <p:cNvSpPr>
              <a:spLocks noChangeArrowheads="1"/>
            </p:cNvSpPr>
            <p:nvPr/>
          </p:nvSpPr>
          <p:spPr bwMode="auto">
            <a:xfrm>
              <a:off x="2686051" y="3181350"/>
              <a:ext cx="628651" cy="547688"/>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0</a:t>
              </a:r>
              <a:endParaRPr lang="en-US" sz="2800"/>
            </a:p>
          </p:txBody>
        </p:sp>
        <p:sp>
          <p:nvSpPr>
            <p:cNvPr id="344" name="Rectangle 28"/>
            <p:cNvSpPr>
              <a:spLocks noChangeArrowheads="1"/>
            </p:cNvSpPr>
            <p:nvPr/>
          </p:nvSpPr>
          <p:spPr bwMode="auto">
            <a:xfrm>
              <a:off x="2057401" y="3181350"/>
              <a:ext cx="628651" cy="547688"/>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a:t>1</a:t>
              </a:r>
              <a:endParaRPr lang="en-US" sz="2800"/>
            </a:p>
          </p:txBody>
        </p:sp>
        <p:sp>
          <p:nvSpPr>
            <p:cNvPr id="345" name="Rectangle 29"/>
            <p:cNvSpPr>
              <a:spLocks noChangeArrowheads="1"/>
            </p:cNvSpPr>
            <p:nvPr/>
          </p:nvSpPr>
          <p:spPr bwMode="auto">
            <a:xfrm>
              <a:off x="3943353" y="2586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46" name="Rectangle 30"/>
            <p:cNvSpPr>
              <a:spLocks noChangeArrowheads="1"/>
            </p:cNvSpPr>
            <p:nvPr/>
          </p:nvSpPr>
          <p:spPr bwMode="auto">
            <a:xfrm>
              <a:off x="3314702" y="2586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a:t>
              </a:r>
              <a:endParaRPr lang="en-US" sz="2800" dirty="0"/>
            </a:p>
          </p:txBody>
        </p:sp>
        <p:sp>
          <p:nvSpPr>
            <p:cNvPr id="347" name="Rectangle 31"/>
            <p:cNvSpPr>
              <a:spLocks noChangeArrowheads="1"/>
            </p:cNvSpPr>
            <p:nvPr/>
          </p:nvSpPr>
          <p:spPr bwMode="auto">
            <a:xfrm>
              <a:off x="2686051" y="2586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0</a:t>
              </a:r>
              <a:endParaRPr lang="en-US" sz="2800" dirty="0"/>
            </a:p>
          </p:txBody>
        </p:sp>
        <p:sp>
          <p:nvSpPr>
            <p:cNvPr id="348" name="Rectangle 32"/>
            <p:cNvSpPr>
              <a:spLocks noChangeArrowheads="1"/>
            </p:cNvSpPr>
            <p:nvPr/>
          </p:nvSpPr>
          <p:spPr bwMode="auto">
            <a:xfrm>
              <a:off x="2057401" y="2586037"/>
              <a:ext cx="628651" cy="595313"/>
            </a:xfrm>
            <a:prstGeom prst="rect">
              <a:avLst/>
            </a:prstGeom>
            <a:noFill/>
            <a:ln w="9525">
              <a:noFill/>
              <a:miter lim="800000"/>
            </a:ln>
            <a:effectLst/>
          </p:spPr>
          <p:txBody>
            <a:bodyPr/>
            <a:lstStyle/>
            <a:p>
              <a:pPr>
                <a:spcBef>
                  <a:spcPct val="20000"/>
                </a:spcBef>
                <a:buClr>
                  <a:srgbClr val="CC00CC"/>
                </a:buClr>
                <a:buFont typeface="Monotype Sorts" pitchFamily="2" charset="2"/>
                <a:buNone/>
              </a:pPr>
              <a:r>
                <a:rPr lang="en-US" sz="2800" dirty="0"/>
                <a:t>1 </a:t>
              </a:r>
              <a:endParaRPr lang="en-US" sz="2800" dirty="0"/>
            </a:p>
          </p:txBody>
        </p:sp>
        <p:sp>
          <p:nvSpPr>
            <p:cNvPr id="349" name="Line 33"/>
            <p:cNvSpPr>
              <a:spLocks noChangeShapeType="1"/>
            </p:cNvSpPr>
            <p:nvPr/>
          </p:nvSpPr>
          <p:spPr bwMode="auto">
            <a:xfrm>
              <a:off x="2057401" y="2586037"/>
              <a:ext cx="2514603" cy="0"/>
            </a:xfrm>
            <a:prstGeom prst="line">
              <a:avLst/>
            </a:prstGeom>
            <a:noFill/>
            <a:ln w="28575" cap="sq">
              <a:solidFill>
                <a:schemeClr val="tx1"/>
              </a:solidFill>
              <a:miter lim="800000"/>
            </a:ln>
            <a:effectLst/>
          </p:spPr>
          <p:txBody>
            <a:bodyPr wrap="none"/>
            <a:lstStyle/>
            <a:p>
              <a:endParaRPr lang="en-US"/>
            </a:p>
          </p:txBody>
        </p:sp>
        <p:sp>
          <p:nvSpPr>
            <p:cNvPr id="350" name="Line 34"/>
            <p:cNvSpPr>
              <a:spLocks noChangeShapeType="1"/>
            </p:cNvSpPr>
            <p:nvPr/>
          </p:nvSpPr>
          <p:spPr bwMode="auto">
            <a:xfrm>
              <a:off x="2057401" y="3181350"/>
              <a:ext cx="2514603" cy="0"/>
            </a:xfrm>
            <a:prstGeom prst="line">
              <a:avLst/>
            </a:prstGeom>
            <a:noFill/>
            <a:ln w="12700">
              <a:solidFill>
                <a:schemeClr val="tx1"/>
              </a:solidFill>
              <a:miter lim="800000"/>
            </a:ln>
            <a:effectLst/>
          </p:spPr>
          <p:txBody>
            <a:bodyPr wrap="none"/>
            <a:lstStyle/>
            <a:p>
              <a:endParaRPr lang="en-US"/>
            </a:p>
          </p:txBody>
        </p:sp>
        <p:sp>
          <p:nvSpPr>
            <p:cNvPr id="351" name="Line 35"/>
            <p:cNvSpPr>
              <a:spLocks noChangeShapeType="1"/>
            </p:cNvSpPr>
            <p:nvPr/>
          </p:nvSpPr>
          <p:spPr bwMode="auto">
            <a:xfrm>
              <a:off x="2057401" y="3729037"/>
              <a:ext cx="2514603" cy="0"/>
            </a:xfrm>
            <a:prstGeom prst="line">
              <a:avLst/>
            </a:prstGeom>
            <a:noFill/>
            <a:ln w="12700">
              <a:solidFill>
                <a:schemeClr val="tx1"/>
              </a:solidFill>
              <a:miter lim="800000"/>
            </a:ln>
            <a:effectLst/>
          </p:spPr>
          <p:txBody>
            <a:bodyPr wrap="none"/>
            <a:lstStyle/>
            <a:p>
              <a:endParaRPr lang="en-US"/>
            </a:p>
          </p:txBody>
        </p:sp>
        <p:sp>
          <p:nvSpPr>
            <p:cNvPr id="352" name="Line 36"/>
            <p:cNvSpPr>
              <a:spLocks noChangeShapeType="1"/>
            </p:cNvSpPr>
            <p:nvPr/>
          </p:nvSpPr>
          <p:spPr bwMode="auto">
            <a:xfrm>
              <a:off x="2057401" y="4324350"/>
              <a:ext cx="2514603" cy="0"/>
            </a:xfrm>
            <a:prstGeom prst="line">
              <a:avLst/>
            </a:prstGeom>
            <a:noFill/>
            <a:ln w="12700">
              <a:solidFill>
                <a:schemeClr val="tx1"/>
              </a:solidFill>
              <a:miter lim="800000"/>
            </a:ln>
            <a:effectLst/>
          </p:spPr>
          <p:txBody>
            <a:bodyPr wrap="none"/>
            <a:lstStyle/>
            <a:p>
              <a:endParaRPr lang="en-US"/>
            </a:p>
          </p:txBody>
        </p:sp>
        <p:sp>
          <p:nvSpPr>
            <p:cNvPr id="353" name="Line 37"/>
            <p:cNvSpPr>
              <a:spLocks noChangeShapeType="1"/>
            </p:cNvSpPr>
            <p:nvPr/>
          </p:nvSpPr>
          <p:spPr bwMode="auto">
            <a:xfrm>
              <a:off x="2057401" y="4921250"/>
              <a:ext cx="2514603" cy="0"/>
            </a:xfrm>
            <a:prstGeom prst="line">
              <a:avLst/>
            </a:prstGeom>
            <a:noFill/>
            <a:ln w="12700">
              <a:solidFill>
                <a:schemeClr val="tx1"/>
              </a:solidFill>
              <a:miter lim="800000"/>
            </a:ln>
            <a:effectLst/>
          </p:spPr>
          <p:txBody>
            <a:bodyPr wrap="none"/>
            <a:lstStyle/>
            <a:p>
              <a:endParaRPr lang="en-US"/>
            </a:p>
          </p:txBody>
        </p:sp>
        <p:sp>
          <p:nvSpPr>
            <p:cNvPr id="354" name="Line 38"/>
            <p:cNvSpPr>
              <a:spLocks noChangeShapeType="1"/>
            </p:cNvSpPr>
            <p:nvPr/>
          </p:nvSpPr>
          <p:spPr bwMode="auto">
            <a:xfrm>
              <a:off x="2057401" y="5516562"/>
              <a:ext cx="2514603" cy="0"/>
            </a:xfrm>
            <a:prstGeom prst="line">
              <a:avLst/>
            </a:prstGeom>
            <a:noFill/>
            <a:ln w="12700">
              <a:solidFill>
                <a:schemeClr val="tx1"/>
              </a:solidFill>
              <a:miter lim="800000"/>
            </a:ln>
            <a:effectLst/>
          </p:spPr>
          <p:txBody>
            <a:bodyPr wrap="none"/>
            <a:lstStyle/>
            <a:p>
              <a:endParaRPr lang="en-US"/>
            </a:p>
          </p:txBody>
        </p:sp>
        <p:sp>
          <p:nvSpPr>
            <p:cNvPr id="355" name="Line 39"/>
            <p:cNvSpPr>
              <a:spLocks noChangeShapeType="1"/>
            </p:cNvSpPr>
            <p:nvPr/>
          </p:nvSpPr>
          <p:spPr bwMode="auto">
            <a:xfrm>
              <a:off x="2057401" y="6110287"/>
              <a:ext cx="2514603" cy="0"/>
            </a:xfrm>
            <a:prstGeom prst="line">
              <a:avLst/>
            </a:prstGeom>
            <a:noFill/>
            <a:ln w="12700">
              <a:solidFill>
                <a:schemeClr val="tx1"/>
              </a:solidFill>
              <a:miter lim="800000"/>
            </a:ln>
            <a:effectLst/>
          </p:spPr>
          <p:txBody>
            <a:bodyPr wrap="none"/>
            <a:lstStyle/>
            <a:p>
              <a:endParaRPr lang="en-US"/>
            </a:p>
          </p:txBody>
        </p:sp>
        <p:sp>
          <p:nvSpPr>
            <p:cNvPr id="356" name="Line 40"/>
            <p:cNvSpPr>
              <a:spLocks noChangeShapeType="1"/>
            </p:cNvSpPr>
            <p:nvPr/>
          </p:nvSpPr>
          <p:spPr bwMode="auto">
            <a:xfrm>
              <a:off x="2057401" y="6705600"/>
              <a:ext cx="2514603" cy="0"/>
            </a:xfrm>
            <a:prstGeom prst="line">
              <a:avLst/>
            </a:prstGeom>
            <a:noFill/>
            <a:ln w="28575" cap="sq">
              <a:solidFill>
                <a:schemeClr val="tx1"/>
              </a:solidFill>
              <a:miter lim="800000"/>
            </a:ln>
            <a:effectLst/>
          </p:spPr>
          <p:txBody>
            <a:bodyPr wrap="none"/>
            <a:lstStyle/>
            <a:p>
              <a:endParaRPr lang="en-US"/>
            </a:p>
          </p:txBody>
        </p:sp>
        <p:sp>
          <p:nvSpPr>
            <p:cNvPr id="357" name="Line 41"/>
            <p:cNvSpPr>
              <a:spLocks noChangeShapeType="1"/>
            </p:cNvSpPr>
            <p:nvPr/>
          </p:nvSpPr>
          <p:spPr bwMode="auto">
            <a:xfrm>
              <a:off x="2057401" y="2586037"/>
              <a:ext cx="0" cy="4119563"/>
            </a:xfrm>
            <a:prstGeom prst="line">
              <a:avLst/>
            </a:prstGeom>
            <a:noFill/>
            <a:ln w="28575" cap="sq">
              <a:solidFill>
                <a:schemeClr val="tx1"/>
              </a:solidFill>
              <a:miter lim="800000"/>
            </a:ln>
            <a:effectLst/>
          </p:spPr>
          <p:txBody>
            <a:bodyPr wrap="none"/>
            <a:lstStyle/>
            <a:p>
              <a:endParaRPr lang="en-US"/>
            </a:p>
          </p:txBody>
        </p:sp>
        <p:sp>
          <p:nvSpPr>
            <p:cNvPr id="358" name="Line 42"/>
            <p:cNvSpPr>
              <a:spLocks noChangeShapeType="1"/>
            </p:cNvSpPr>
            <p:nvPr/>
          </p:nvSpPr>
          <p:spPr bwMode="auto">
            <a:xfrm>
              <a:off x="2686051" y="2586037"/>
              <a:ext cx="0" cy="4119563"/>
            </a:xfrm>
            <a:prstGeom prst="line">
              <a:avLst/>
            </a:prstGeom>
            <a:noFill/>
            <a:ln w="12700">
              <a:solidFill>
                <a:schemeClr val="tx1"/>
              </a:solidFill>
              <a:miter lim="800000"/>
            </a:ln>
            <a:effectLst/>
          </p:spPr>
          <p:txBody>
            <a:bodyPr wrap="none"/>
            <a:lstStyle/>
            <a:p>
              <a:endParaRPr lang="en-US"/>
            </a:p>
          </p:txBody>
        </p:sp>
        <p:sp>
          <p:nvSpPr>
            <p:cNvPr id="359" name="Line 43"/>
            <p:cNvSpPr>
              <a:spLocks noChangeShapeType="1"/>
            </p:cNvSpPr>
            <p:nvPr/>
          </p:nvSpPr>
          <p:spPr bwMode="auto">
            <a:xfrm>
              <a:off x="3314702" y="2586037"/>
              <a:ext cx="0" cy="4119563"/>
            </a:xfrm>
            <a:prstGeom prst="line">
              <a:avLst/>
            </a:prstGeom>
            <a:noFill/>
            <a:ln w="12700">
              <a:solidFill>
                <a:schemeClr val="tx1"/>
              </a:solidFill>
              <a:miter lim="800000"/>
            </a:ln>
            <a:effectLst/>
          </p:spPr>
          <p:txBody>
            <a:bodyPr wrap="none"/>
            <a:lstStyle/>
            <a:p>
              <a:endParaRPr lang="en-US"/>
            </a:p>
          </p:txBody>
        </p:sp>
        <p:sp>
          <p:nvSpPr>
            <p:cNvPr id="360" name="Line 44"/>
            <p:cNvSpPr>
              <a:spLocks noChangeShapeType="1"/>
            </p:cNvSpPr>
            <p:nvPr/>
          </p:nvSpPr>
          <p:spPr bwMode="auto">
            <a:xfrm>
              <a:off x="3943353" y="2586037"/>
              <a:ext cx="0" cy="4119563"/>
            </a:xfrm>
            <a:prstGeom prst="line">
              <a:avLst/>
            </a:prstGeom>
            <a:noFill/>
            <a:ln w="12700">
              <a:solidFill>
                <a:schemeClr val="tx1"/>
              </a:solidFill>
              <a:miter lim="800000"/>
            </a:ln>
            <a:effectLst/>
          </p:spPr>
          <p:txBody>
            <a:bodyPr wrap="none"/>
            <a:lstStyle/>
            <a:p>
              <a:endParaRPr lang="en-US"/>
            </a:p>
          </p:txBody>
        </p:sp>
        <p:sp>
          <p:nvSpPr>
            <p:cNvPr id="361" name="Line 45"/>
            <p:cNvSpPr>
              <a:spLocks noChangeShapeType="1"/>
            </p:cNvSpPr>
            <p:nvPr/>
          </p:nvSpPr>
          <p:spPr bwMode="auto">
            <a:xfrm>
              <a:off x="4572003" y="2586037"/>
              <a:ext cx="0" cy="4119563"/>
            </a:xfrm>
            <a:prstGeom prst="line">
              <a:avLst/>
            </a:prstGeom>
            <a:noFill/>
            <a:ln w="28575" cap="sq">
              <a:solidFill>
                <a:schemeClr val="tx1"/>
              </a:solidFill>
              <a:miter lim="800000"/>
            </a:ln>
            <a:effectLst/>
          </p:spPr>
          <p:txBody>
            <a:bodyPr wrap="none"/>
            <a:lstStyle/>
            <a:p>
              <a:endParaRPr lang="en-US"/>
            </a:p>
          </p:txBody>
        </p:sp>
        <p:sp>
          <p:nvSpPr>
            <p:cNvPr id="362" name="Text Box 4"/>
            <p:cNvSpPr txBox="1">
              <a:spLocks noChangeArrowheads="1"/>
            </p:cNvSpPr>
            <p:nvPr/>
          </p:nvSpPr>
          <p:spPr bwMode="auto">
            <a:xfrm>
              <a:off x="1951038" y="2052637"/>
              <a:ext cx="3870329" cy="369888"/>
            </a:xfrm>
            <a:prstGeom prst="rect">
              <a:avLst/>
            </a:prstGeom>
            <a:noFill/>
            <a:ln w="9525">
              <a:noFill/>
              <a:miter lim="800000"/>
            </a:ln>
            <a:effectLst/>
          </p:spPr>
          <p:txBody>
            <a:bodyPr wrap="none">
              <a:spAutoFit/>
            </a:bodyPr>
            <a:lstStyle/>
            <a:p>
              <a:pPr eaLnBrk="1" hangingPunct="1"/>
              <a:r>
                <a:rPr lang="en-US" b="1" dirty="0">
                  <a:solidFill>
                    <a:srgbClr val="008000"/>
                  </a:solidFill>
                </a:rPr>
                <a:t>Input </a:t>
              </a:r>
              <a:r>
                <a:rPr lang="en-US" b="1" dirty="0" smtClean="0">
                  <a:solidFill>
                    <a:srgbClr val="008000"/>
                  </a:solidFill>
                </a:rPr>
                <a:t>matrix (Shingles x Documents) </a:t>
              </a:r>
              <a:endParaRPr lang="en-US" b="1" dirty="0">
                <a:solidFill>
                  <a:srgbClr val="008000"/>
                </a:solidFill>
              </a:endParaRPr>
            </a:p>
          </p:txBody>
        </p:sp>
      </p:grpSp>
      <p:graphicFrame>
        <p:nvGraphicFramePr>
          <p:cNvPr id="363" name="Group 46"/>
          <p:cNvGraphicFramePr>
            <a:graphicFrameLocks noGrp="1"/>
          </p:cNvGraphicFramePr>
          <p:nvPr/>
        </p:nvGraphicFramePr>
        <p:xfrm>
          <a:off x="1371600" y="2133600"/>
          <a:ext cx="381000" cy="4089401"/>
        </p:xfrm>
        <a:graphic>
          <a:graphicData uri="http://schemas.openxmlformats.org/drawingml/2006/table">
            <a:tbl>
              <a:tblPr/>
              <a:tblGrid>
                <a:gridCol w="381000"/>
              </a:tblGrid>
              <a:tr h="6064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3</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4</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7</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2</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6</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1</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pPr>
                      <a:r>
                        <a:rPr kumimoji="0" lang="en-US" sz="2800" b="0" i="0" u="none" strike="noStrike" cap="none" normalizeH="0" baseline="0" dirty="0" smtClean="0">
                          <a:ln>
                            <a:noFill/>
                          </a:ln>
                          <a:solidFill>
                            <a:schemeClr val="tx1"/>
                          </a:solidFill>
                          <a:effectLst/>
                          <a:latin typeface="+mj-lt"/>
                        </a:rPr>
                        <a:t>5</a:t>
                      </a:r>
                      <a:endParaRPr kumimoji="0" lang="en-US" sz="2800" b="0" i="0" u="none" strike="noStrike" cap="none" normalizeH="0" baseline="0" dirty="0" smtClean="0">
                        <a:ln>
                          <a:noFill/>
                        </a:ln>
                        <a:solidFill>
                          <a:schemeClr val="tx1"/>
                        </a:solidFill>
                        <a:effectLst/>
                        <a:latin typeface="+mj-lt"/>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2">
                        <a:alpha val="50000"/>
                      </a:schemeClr>
                    </a:solidFill>
                  </a:tcPr>
                </a:tc>
              </a:tr>
            </a:tbl>
          </a:graphicData>
        </a:graphic>
      </p:graphicFrame>
      <p:sp>
        <p:nvSpPr>
          <p:cNvPr id="364" name="Text Box 4"/>
          <p:cNvSpPr txBox="1">
            <a:spLocks noChangeArrowheads="1"/>
          </p:cNvSpPr>
          <p:nvPr/>
        </p:nvSpPr>
        <p:spPr bwMode="auto">
          <a:xfrm>
            <a:off x="274079" y="1600200"/>
            <a:ext cx="1617238" cy="369332"/>
          </a:xfrm>
          <a:prstGeom prst="rect">
            <a:avLst/>
          </a:prstGeom>
          <a:noFill/>
          <a:ln w="9525">
            <a:noFill/>
            <a:miter lim="800000"/>
          </a:ln>
          <a:effectLst/>
        </p:spPr>
        <p:txBody>
          <a:bodyPr wrap="none">
            <a:spAutoFit/>
          </a:bodyPr>
          <a:lstStyle/>
          <a:p>
            <a:r>
              <a:rPr lang="en-US" b="1" dirty="0" smtClean="0">
                <a:solidFill>
                  <a:srgbClr val="008000"/>
                </a:solidFill>
              </a:rPr>
              <a:t>Permutation </a:t>
            </a:r>
            <a:r>
              <a:rPr lang="en-US" b="1" dirty="0" smtClean="0">
                <a:solidFill>
                  <a:srgbClr val="008000"/>
                </a:solidFill>
                <a:sym typeface="Symbol" panose="05050102010706020507"/>
              </a:rPr>
              <a:t></a:t>
            </a:r>
            <a:endParaRPr lang="en-US" b="1" dirty="0">
              <a:solidFill>
                <a:srgbClr val="008000"/>
              </a:solidFill>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dirty="0" smtClean="0"/>
              <a:t>Min-Hash </a:t>
            </a:r>
            <a:r>
              <a:rPr lang="en-US" dirty="0"/>
              <a:t>Signatures</a:t>
            </a:r>
            <a:endParaRPr lang="en-US" dirty="0"/>
          </a:p>
        </p:txBody>
      </p:sp>
      <mc:AlternateContent xmlns:mc="http://schemas.openxmlformats.org/markup-compatibility/2006">
        <mc:Choice xmlns:a14="http://schemas.microsoft.com/office/drawing/2010/main" Requires="a14">
          <p:sp>
            <p:nvSpPr>
              <p:cNvPr id="41987" name="Rectangle 3"/>
              <p:cNvSpPr>
                <a:spLocks noGrp="1" noChangeArrowheads="1"/>
              </p:cNvSpPr>
              <p:nvPr>
                <p:ph idx="1"/>
              </p:nvPr>
            </p:nvSpPr>
            <p:spPr>
              <a:xfrm>
                <a:off x="457200" y="1295400"/>
                <a:ext cx="8686800" cy="5410200"/>
              </a:xfrm>
            </p:spPr>
            <p:txBody>
              <a:bodyPr>
                <a:normAutofit/>
              </a:bodyPr>
              <a:lstStyle/>
              <a:p>
                <a:r>
                  <a:rPr lang="en-US" b="1" dirty="0">
                    <a:solidFill>
                      <a:srgbClr val="D60093"/>
                    </a:solidFill>
                  </a:rPr>
                  <a:t>Pick </a:t>
                </a:r>
                <a:r>
                  <a:rPr lang="en-US" b="1" dirty="0" smtClean="0">
                    <a:solidFill>
                      <a:srgbClr val="D60093"/>
                    </a:solidFill>
                  </a:rPr>
                  <a:t>K=100 </a:t>
                </a:r>
                <a:r>
                  <a:rPr lang="en-US" b="1" dirty="0">
                    <a:solidFill>
                      <a:srgbClr val="D60093"/>
                    </a:solidFill>
                  </a:rPr>
                  <a:t>random permutations of the </a:t>
                </a:r>
                <a:r>
                  <a:rPr lang="en-US" b="1" dirty="0" smtClean="0">
                    <a:solidFill>
                      <a:srgbClr val="D60093"/>
                    </a:solidFill>
                  </a:rPr>
                  <a:t>rows</a:t>
                </a:r>
                <a:endParaRPr lang="en-US" b="1" dirty="0">
                  <a:solidFill>
                    <a:srgbClr val="D60093"/>
                  </a:solidFill>
                </a:endParaRPr>
              </a:p>
              <a:p>
                <a:r>
                  <a:rPr lang="en-US" dirty="0"/>
                  <a:t>Think of </a:t>
                </a:r>
                <a:r>
                  <a:rPr lang="en-US" b="1" i="1" dirty="0" smtClean="0"/>
                  <a:t>sig</a:t>
                </a:r>
                <a:r>
                  <a:rPr lang="en-US" b="1" dirty="0" smtClean="0"/>
                  <a:t>(C</a:t>
                </a:r>
                <a:r>
                  <a:rPr lang="en-US" b="1" dirty="0"/>
                  <a:t>)</a:t>
                </a:r>
                <a:r>
                  <a:rPr lang="en-US" dirty="0"/>
                  <a:t> as a column </a:t>
                </a:r>
                <a:r>
                  <a:rPr lang="en-US" dirty="0" smtClean="0"/>
                  <a:t>vector</a:t>
                </a:r>
                <a:endParaRPr lang="en-US" dirty="0"/>
              </a:p>
              <a:p>
                <a:r>
                  <a:rPr lang="en-US" b="1" dirty="0" smtClean="0"/>
                  <a:t>s</a:t>
                </a:r>
                <a:r>
                  <a:rPr lang="en-US" b="1" i="1" dirty="0" smtClean="0"/>
                  <a:t>ig</a:t>
                </a:r>
                <a:r>
                  <a:rPr lang="en-US" b="1" dirty="0" smtClean="0"/>
                  <a:t>(C</a:t>
                </a:r>
                <a:r>
                  <a:rPr lang="en-US" b="1" dirty="0"/>
                  <a:t>)[</a:t>
                </a:r>
                <a:r>
                  <a:rPr lang="en-US" b="1" dirty="0" err="1"/>
                  <a:t>i</a:t>
                </a:r>
                <a:r>
                  <a:rPr lang="en-US" b="1" dirty="0"/>
                  <a:t>] =</a:t>
                </a:r>
                <a:r>
                  <a:rPr lang="en-US" dirty="0"/>
                  <a:t> </a:t>
                </a:r>
                <a:r>
                  <a:rPr lang="en-US" dirty="0" smtClean="0"/>
                  <a:t>according </a:t>
                </a:r>
                <a:r>
                  <a:rPr lang="en-US" dirty="0"/>
                  <a:t>to the </a:t>
                </a:r>
                <a:r>
                  <a:rPr lang="en-US" i="1" dirty="0" err="1" smtClean="0"/>
                  <a:t>i-</a:t>
                </a:r>
                <a:r>
                  <a:rPr lang="en-US" dirty="0" err="1" smtClean="0"/>
                  <a:t>th</a:t>
                </a:r>
                <a:r>
                  <a:rPr lang="en-US" dirty="0" smtClean="0"/>
                  <a:t> </a:t>
                </a:r>
                <a:r>
                  <a:rPr lang="en-US" dirty="0"/>
                  <a:t>permutation, the </a:t>
                </a:r>
                <a:r>
                  <a:rPr lang="en-US" dirty="0" smtClean="0"/>
                  <a:t>index of </a:t>
                </a:r>
                <a:r>
                  <a:rPr lang="en-US" dirty="0"/>
                  <a:t>the first row </a:t>
                </a:r>
                <a:r>
                  <a:rPr lang="en-US" dirty="0" smtClean="0"/>
                  <a:t>that </a:t>
                </a:r>
                <a:r>
                  <a:rPr lang="en-US" dirty="0"/>
                  <a:t>has a 1 in column </a:t>
                </a:r>
                <a:r>
                  <a:rPr lang="en-US" i="1" dirty="0" smtClean="0"/>
                  <a:t>C</a:t>
                </a:r>
                <a:endParaRPr lang="en-US" i="1" dirty="0" smtClean="0"/>
              </a:p>
              <a:p>
                <a:pPr lvl="1">
                  <a:buNone/>
                </a:pPr>
                <a:r>
                  <a:rPr lang="en-US" sz="3200" b="1" i="1" dirty="0" smtClean="0">
                    <a:latin typeface="Times New Roman" panose="02020603050405020304" pitchFamily="18" charset="0"/>
                    <a:cs typeface="Times New Roman" panose="02020603050405020304" pitchFamily="18" charset="0"/>
                  </a:rPr>
                  <a:t>		sig</a:t>
                </a:r>
                <a:r>
                  <a:rPr lang="en-US" sz="3200" b="1" dirty="0" smtClean="0">
                    <a:latin typeface="Times New Roman" panose="02020603050405020304" pitchFamily="18" charset="0"/>
                    <a:cs typeface="Times New Roman" panose="02020603050405020304" pitchFamily="18" charset="0"/>
                  </a:rPr>
                  <a:t>(C)[</a:t>
                </a:r>
                <a:r>
                  <a:rPr lang="en-US" sz="3200" b="1" dirty="0" err="1" smtClean="0">
                    <a:latin typeface="Times New Roman" panose="02020603050405020304" pitchFamily="18" charset="0"/>
                    <a:cs typeface="Times New Roman" panose="02020603050405020304" pitchFamily="18" charset="0"/>
                  </a:rPr>
                  <a:t>i</a:t>
                </a:r>
                <a:r>
                  <a:rPr lang="en-US" sz="3200" b="1" dirty="0" smtClean="0">
                    <a:latin typeface="Times New Roman" panose="02020603050405020304" pitchFamily="18" charset="0"/>
                    <a:cs typeface="Times New Roman" panose="02020603050405020304" pitchFamily="18" charset="0"/>
                  </a:rPr>
                  <a:t>] = min (</a:t>
                </a:r>
                <a:r>
                  <a:rPr lang="en-US" sz="3200" b="1" dirty="0" smtClean="0">
                    <a:latin typeface="Times New Roman" panose="02020603050405020304" pitchFamily="18" charset="0"/>
                    <a:cs typeface="Times New Roman" panose="02020603050405020304" pitchFamily="18" charset="0"/>
                    <a:sym typeface="Symbol" panose="05050102010706020507"/>
                  </a:rPr>
                  <a:t></a:t>
                </a:r>
                <a:r>
                  <a:rPr lang="en-US" sz="3200" b="1" baseline="-25000" dirty="0" err="1" smtClean="0">
                    <a:latin typeface="Times New Roman" panose="02020603050405020304" pitchFamily="18" charset="0"/>
                    <a:cs typeface="Times New Roman" panose="02020603050405020304" pitchFamily="18" charset="0"/>
                    <a:sym typeface="Symbol" panose="05050102010706020507"/>
                  </a:rPr>
                  <a:t>i</a:t>
                </a:r>
                <a:r>
                  <a:rPr lang="en-US" sz="3200" b="1" dirty="0" smtClean="0">
                    <a:latin typeface="Times New Roman" panose="02020603050405020304" pitchFamily="18" charset="0"/>
                    <a:cs typeface="Times New Roman" panose="02020603050405020304" pitchFamily="18" charset="0"/>
                    <a:sym typeface="Symbol" panose="05050102010706020507"/>
                  </a:rPr>
                  <a:t>(C))</a:t>
                </a:r>
                <a:endParaRPr lang="en-US" sz="3200" b="1" dirty="0" smtClean="0">
                  <a:latin typeface="Times New Roman" panose="02020603050405020304" pitchFamily="18" charset="0"/>
                  <a:cs typeface="Times New Roman" panose="02020603050405020304" pitchFamily="18" charset="0"/>
                </a:endParaRPr>
              </a:p>
              <a:p>
                <a:r>
                  <a:rPr lang="en-US" b="1" dirty="0" smtClean="0">
                    <a:solidFill>
                      <a:srgbClr val="0000FF"/>
                    </a:solidFill>
                  </a:rPr>
                  <a:t>Note:</a:t>
                </a:r>
                <a:r>
                  <a:rPr lang="en-US" dirty="0" smtClean="0"/>
                  <a:t> The sketch (signature) of document </a:t>
                </a:r>
                <a:r>
                  <a:rPr lang="en-US" i="1" dirty="0" smtClean="0"/>
                  <a:t>C</a:t>
                </a:r>
                <a:r>
                  <a:rPr lang="en-US" dirty="0" smtClean="0"/>
                  <a:t> is small  </a:t>
                </a:r>
                <a14:m>
                  <m:oMath xmlns:m="http://schemas.openxmlformats.org/officeDocument/2006/math">
                    <m:r>
                      <a:rPr lang="en-US" b="1" i="1" dirty="0" smtClean="0">
                        <a:solidFill>
                          <a:srgbClr val="0000FF"/>
                        </a:solidFill>
                        <a:latin typeface="Cambria Math" panose="02040503050406030204"/>
                      </a:rPr>
                      <m:t>~</m:t>
                    </m:r>
                    <m:r>
                      <a:rPr lang="en-US" b="1" i="1" dirty="0" smtClean="0">
                        <a:solidFill>
                          <a:srgbClr val="0000FF"/>
                        </a:solidFill>
                        <a:latin typeface="Cambria Math" panose="02040503050406030204"/>
                      </a:rPr>
                      <m:t>𝟏𝟎𝟎</m:t>
                    </m:r>
                  </m:oMath>
                </a14:m>
                <a:r>
                  <a:rPr lang="en-US" b="1" dirty="0" smtClean="0">
                    <a:solidFill>
                      <a:srgbClr val="0000FF"/>
                    </a:solidFill>
                  </a:rPr>
                  <a:t> bytes!</a:t>
                </a:r>
                <a:endParaRPr lang="en-US" b="1" dirty="0" smtClean="0">
                  <a:solidFill>
                    <a:srgbClr val="0000FF"/>
                  </a:solidFill>
                </a:endParaRPr>
              </a:p>
              <a:p>
                <a:pPr lvl="8"/>
                <a:endParaRPr lang="en-US" dirty="0" smtClean="0"/>
              </a:p>
              <a:p>
                <a:r>
                  <a:rPr lang="en-US" b="1" dirty="0" smtClean="0">
                    <a:solidFill>
                      <a:srgbClr val="008000"/>
                    </a:solidFill>
                  </a:rPr>
                  <a:t>We achieved our goal!</a:t>
                </a:r>
                <a:r>
                  <a:rPr lang="en-US" b="1" dirty="0" smtClean="0"/>
                  <a:t> We “compressed” </a:t>
                </a:r>
                <a:br>
                  <a:rPr lang="en-US" b="1" dirty="0" smtClean="0"/>
                </a:br>
                <a:r>
                  <a:rPr lang="en-US" b="1" dirty="0" smtClean="0"/>
                  <a:t>long bit vectors into short signatures</a:t>
                </a:r>
                <a:endParaRPr lang="en-US" b="1" dirty="0" smtClean="0"/>
              </a:p>
            </p:txBody>
          </p:sp>
        </mc:Choice>
        <mc:Fallback>
          <p:sp>
            <p:nvSpPr>
              <p:cNvPr id="41987" name="Rectangle 3"/>
              <p:cNvSpPr>
                <a:spLocks noRot="1" noChangeAspect="1" noMove="1" noResize="1" noEditPoints="1" noAdjustHandles="1" noChangeArrowheads="1" noChangeShapeType="1" noTextEdit="1"/>
              </p:cNvSpPr>
              <p:nvPr>
                <p:ph idx="1"/>
              </p:nvPr>
            </p:nvSpPr>
            <p:spPr>
              <a:xfrm>
                <a:off x="457200" y="1295400"/>
                <a:ext cx="8686800" cy="5410200"/>
              </a:xfrm>
              <a:blipFill rotWithShape="1">
                <a:blip r:embed="rId1"/>
                <a:stretch>
                  <a:fillRect/>
                </a:stretch>
              </a:blipFill>
            </p:spPr>
            <p:txBody>
              <a:bodyPr/>
              <a:lstStyle/>
              <a:p>
                <a:r>
                  <a:rPr lang="zh-CN" altLang="en-US">
                    <a:noFill/>
                  </a:rPr>
                  <a:t> </a:t>
                </a:r>
              </a:p>
            </p:txBody>
          </p:sp>
        </mc:Fallback>
      </mc:AlternateContent>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D03F304B-AF2A-4425-83B2-D5FFE34E7216}" type="slidenum">
              <a:rPr lang="en-US"/>
            </a:fld>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Trick</a:t>
            </a:r>
            <a:endParaRPr lang="en-US" dirty="0"/>
          </a:p>
        </p:txBody>
      </p:sp>
      <p:sp>
        <p:nvSpPr>
          <p:cNvPr id="3" name="Content Placeholder 2"/>
          <p:cNvSpPr>
            <a:spLocks noGrp="1"/>
          </p:cNvSpPr>
          <p:nvPr>
            <p:ph idx="1"/>
          </p:nvPr>
        </p:nvSpPr>
        <p:spPr>
          <a:xfrm>
            <a:off x="457200" y="1295400"/>
            <a:ext cx="8229600" cy="5486400"/>
          </a:xfrm>
        </p:spPr>
        <p:txBody>
          <a:bodyPr>
            <a:normAutofit fontScale="92500"/>
          </a:bodyPr>
          <a:lstStyle/>
          <a:p>
            <a:r>
              <a:rPr lang="en-US" b="1" dirty="0" smtClean="0">
                <a:solidFill>
                  <a:srgbClr val="008000"/>
                </a:solidFill>
              </a:rPr>
              <a:t>Permuting rows even once is prohibitive</a:t>
            </a:r>
            <a:endParaRPr lang="en-US" b="1" dirty="0" smtClean="0">
              <a:solidFill>
                <a:srgbClr val="008000"/>
              </a:solidFill>
            </a:endParaRPr>
          </a:p>
          <a:p>
            <a:r>
              <a:rPr lang="en-US" b="1" dirty="0" smtClean="0">
                <a:solidFill>
                  <a:srgbClr val="D60093"/>
                </a:solidFill>
              </a:rPr>
              <a:t>Row hashing!</a:t>
            </a:r>
            <a:endParaRPr lang="en-US" b="1" dirty="0" smtClean="0">
              <a:solidFill>
                <a:srgbClr val="D60093"/>
              </a:solidFill>
            </a:endParaRPr>
          </a:p>
          <a:p>
            <a:pPr lvl="1"/>
            <a:r>
              <a:rPr lang="en-US" dirty="0" smtClean="0"/>
              <a:t>Pick </a:t>
            </a:r>
            <a:r>
              <a:rPr lang="en-US" b="1" dirty="0" smtClean="0"/>
              <a:t>K = 100</a:t>
            </a:r>
            <a:r>
              <a:rPr lang="en-US" dirty="0" smtClean="0"/>
              <a:t> hash functions </a:t>
            </a:r>
            <a:r>
              <a:rPr lang="en-US" b="1" i="1" dirty="0" err="1" smtClean="0"/>
              <a:t>k</a:t>
            </a:r>
            <a:r>
              <a:rPr lang="en-US" b="1" i="1" baseline="-25000" dirty="0" err="1" smtClean="0"/>
              <a:t>i</a:t>
            </a:r>
            <a:endParaRPr lang="en-US" i="1" dirty="0" smtClean="0">
              <a:sym typeface="Symbol" panose="05050102010706020507"/>
            </a:endParaRPr>
          </a:p>
          <a:p>
            <a:pPr lvl="1"/>
            <a:r>
              <a:rPr lang="en-US" dirty="0" smtClean="0">
                <a:sym typeface="Symbol" panose="05050102010706020507"/>
              </a:rPr>
              <a:t>Ordering under </a:t>
            </a:r>
            <a:r>
              <a:rPr lang="en-US" b="1" i="1" dirty="0" err="1" smtClean="0"/>
              <a:t>k</a:t>
            </a:r>
            <a:r>
              <a:rPr lang="en-US" b="1" i="1" baseline="-25000" dirty="0" err="1" smtClean="0"/>
              <a:t>i</a:t>
            </a:r>
            <a:r>
              <a:rPr lang="en-US" dirty="0" smtClean="0">
                <a:sym typeface="Symbol" panose="05050102010706020507"/>
              </a:rPr>
              <a:t> gives a random row permutation!</a:t>
            </a:r>
            <a:endParaRPr lang="en-US" dirty="0" smtClean="0">
              <a:sym typeface="Symbol" panose="05050102010706020507"/>
            </a:endParaRPr>
          </a:p>
          <a:p>
            <a:r>
              <a:rPr lang="en-US" b="1" dirty="0" smtClean="0">
                <a:solidFill>
                  <a:srgbClr val="0000FF"/>
                </a:solidFill>
                <a:sym typeface="Symbol" panose="05050102010706020507"/>
              </a:rPr>
              <a:t>One-pass implementation</a:t>
            </a:r>
            <a:endParaRPr lang="en-US" b="1" dirty="0" smtClean="0">
              <a:solidFill>
                <a:srgbClr val="0000FF"/>
              </a:solidFill>
              <a:sym typeface="Symbol" panose="05050102010706020507"/>
            </a:endParaRPr>
          </a:p>
          <a:p>
            <a:pPr lvl="1"/>
            <a:r>
              <a:rPr lang="en-US" dirty="0" smtClean="0">
                <a:sym typeface="Symbol" panose="05050102010706020507"/>
              </a:rPr>
              <a:t>For each column </a:t>
            </a:r>
            <a:r>
              <a:rPr lang="en-US" b="1" i="1" dirty="0" smtClean="0">
                <a:sym typeface="Symbol" panose="05050102010706020507"/>
              </a:rPr>
              <a:t>C</a:t>
            </a:r>
            <a:r>
              <a:rPr lang="en-US" dirty="0" smtClean="0">
                <a:sym typeface="Symbol" panose="05050102010706020507"/>
              </a:rPr>
              <a:t> and hash-</a:t>
            </a:r>
            <a:r>
              <a:rPr lang="en-US" dirty="0" err="1" smtClean="0">
                <a:sym typeface="Symbol" panose="05050102010706020507"/>
              </a:rPr>
              <a:t>func</a:t>
            </a:r>
            <a:r>
              <a:rPr lang="en-US" dirty="0" smtClean="0">
                <a:sym typeface="Symbol" panose="05050102010706020507"/>
              </a:rPr>
              <a:t>. </a:t>
            </a:r>
            <a:r>
              <a:rPr lang="en-US" b="1" i="1" dirty="0" err="1" smtClean="0">
                <a:sym typeface="Symbol" panose="05050102010706020507"/>
              </a:rPr>
              <a:t>k</a:t>
            </a:r>
            <a:r>
              <a:rPr lang="en-US" b="1" i="1" baseline="-25000" dirty="0" err="1" smtClean="0">
                <a:sym typeface="Symbol" panose="05050102010706020507"/>
              </a:rPr>
              <a:t>i</a:t>
            </a:r>
            <a:r>
              <a:rPr lang="en-US" dirty="0" smtClean="0">
                <a:sym typeface="Symbol" panose="05050102010706020507"/>
              </a:rPr>
              <a:t> keep a “slot” for the min-hash value</a:t>
            </a:r>
            <a:endParaRPr lang="en-US" dirty="0" smtClean="0">
              <a:sym typeface="Symbol" panose="05050102010706020507"/>
            </a:endParaRPr>
          </a:p>
          <a:p>
            <a:pPr lvl="1"/>
            <a:r>
              <a:rPr lang="en-US" dirty="0" smtClean="0">
                <a:sym typeface="Symbol" panose="05050102010706020507"/>
              </a:rPr>
              <a:t>Initialize all </a:t>
            </a:r>
            <a:r>
              <a:rPr lang="en-US" b="1" i="1" dirty="0" smtClean="0">
                <a:sym typeface="Symbol" panose="05050102010706020507"/>
              </a:rPr>
              <a:t>sig(C)[</a:t>
            </a:r>
            <a:r>
              <a:rPr lang="en-US" b="1" i="1" dirty="0" err="1" smtClean="0">
                <a:sym typeface="Symbol" panose="05050102010706020507"/>
              </a:rPr>
              <a:t>i</a:t>
            </a:r>
            <a:r>
              <a:rPr lang="en-US" b="1" i="1" dirty="0" smtClean="0">
                <a:sym typeface="Symbol" panose="05050102010706020507"/>
              </a:rPr>
              <a:t>] = </a:t>
            </a:r>
            <a:r>
              <a:rPr lang="en-US" b="1" dirty="0" smtClean="0">
                <a:sym typeface="Symbol" panose="05050102010706020507"/>
              </a:rPr>
              <a:t></a:t>
            </a:r>
            <a:endParaRPr lang="en-US" b="1" dirty="0" smtClean="0">
              <a:sym typeface="Symbol" panose="05050102010706020507"/>
            </a:endParaRPr>
          </a:p>
          <a:p>
            <a:pPr lvl="1"/>
            <a:r>
              <a:rPr lang="en-US" b="1" dirty="0" smtClean="0">
                <a:sym typeface="Symbol" panose="05050102010706020507"/>
              </a:rPr>
              <a:t>Scan rows looking for 1s</a:t>
            </a:r>
            <a:endParaRPr lang="en-US" b="1" dirty="0" smtClean="0">
              <a:sym typeface="Symbol" panose="05050102010706020507"/>
            </a:endParaRPr>
          </a:p>
          <a:p>
            <a:pPr lvl="2"/>
            <a:r>
              <a:rPr lang="en-US" dirty="0" smtClean="0">
                <a:sym typeface="Symbol" panose="05050102010706020507"/>
              </a:rPr>
              <a:t>Suppose row </a:t>
            </a:r>
            <a:r>
              <a:rPr lang="en-US" b="1" i="1" dirty="0">
                <a:sym typeface="Symbol" panose="05050102010706020507"/>
              </a:rPr>
              <a:t>j</a:t>
            </a:r>
            <a:r>
              <a:rPr lang="en-US" dirty="0" smtClean="0">
                <a:sym typeface="Symbol" panose="05050102010706020507"/>
              </a:rPr>
              <a:t> has 1 in column </a:t>
            </a:r>
            <a:r>
              <a:rPr lang="en-US" b="1" i="1" dirty="0" smtClean="0">
                <a:sym typeface="Symbol" panose="05050102010706020507"/>
              </a:rPr>
              <a:t>C</a:t>
            </a:r>
            <a:endParaRPr lang="en-US" b="1" i="1" baseline="-25000" dirty="0" smtClean="0">
              <a:sym typeface="Symbol" panose="05050102010706020507"/>
            </a:endParaRPr>
          </a:p>
          <a:p>
            <a:pPr lvl="2"/>
            <a:r>
              <a:rPr lang="en-US" dirty="0" smtClean="0">
                <a:sym typeface="Symbol" panose="05050102010706020507"/>
              </a:rPr>
              <a:t>Then for each </a:t>
            </a:r>
            <a:r>
              <a:rPr lang="en-US" b="1" i="1" dirty="0" err="1" smtClean="0">
                <a:sym typeface="Symbol" panose="05050102010706020507"/>
              </a:rPr>
              <a:t>k</a:t>
            </a:r>
            <a:r>
              <a:rPr lang="en-US" b="1" i="1" baseline="-25000" dirty="0" err="1" smtClean="0">
                <a:sym typeface="Symbol" panose="05050102010706020507"/>
              </a:rPr>
              <a:t>i</a:t>
            </a:r>
            <a:r>
              <a:rPr lang="en-US" b="1" baseline="-25000" dirty="0" smtClean="0">
                <a:sym typeface="Symbol" panose="05050102010706020507"/>
              </a:rPr>
              <a:t> </a:t>
            </a:r>
            <a:r>
              <a:rPr lang="en-US" dirty="0" smtClean="0">
                <a:sym typeface="Symbol" panose="05050102010706020507"/>
              </a:rPr>
              <a:t>:</a:t>
            </a:r>
            <a:endParaRPr lang="en-US" dirty="0" smtClean="0">
              <a:sym typeface="Symbol" panose="05050102010706020507"/>
            </a:endParaRPr>
          </a:p>
          <a:p>
            <a:pPr lvl="3"/>
            <a:r>
              <a:rPr lang="en-US" dirty="0" smtClean="0">
                <a:sym typeface="Symbol" panose="05050102010706020507"/>
              </a:rPr>
              <a:t>If </a:t>
            </a:r>
            <a:r>
              <a:rPr lang="en-US" b="1" i="1" dirty="0" err="1" smtClean="0">
                <a:sym typeface="Symbol" panose="05050102010706020507"/>
              </a:rPr>
              <a:t>k</a:t>
            </a:r>
            <a:r>
              <a:rPr lang="en-US" b="1" i="1" baseline="-25000" dirty="0" err="1" smtClean="0">
                <a:sym typeface="Symbol" panose="05050102010706020507"/>
              </a:rPr>
              <a:t>i</a:t>
            </a:r>
            <a:r>
              <a:rPr lang="en-US" b="1" i="1" dirty="0" smtClean="0">
                <a:sym typeface="Symbol" panose="05050102010706020507"/>
              </a:rPr>
              <a:t>(j) &lt; sig(C)[</a:t>
            </a:r>
            <a:r>
              <a:rPr lang="en-US" b="1" i="1" dirty="0" err="1" smtClean="0">
                <a:sym typeface="Symbol" panose="05050102010706020507"/>
              </a:rPr>
              <a:t>i</a:t>
            </a:r>
            <a:r>
              <a:rPr lang="en-US" b="1" i="1" dirty="0" smtClean="0">
                <a:sym typeface="Symbol" panose="05050102010706020507"/>
              </a:rPr>
              <a:t>]</a:t>
            </a:r>
            <a:r>
              <a:rPr lang="en-US" dirty="0" smtClean="0">
                <a:sym typeface="Symbol" panose="05050102010706020507"/>
              </a:rPr>
              <a:t>, then </a:t>
            </a:r>
            <a:r>
              <a:rPr lang="en-US" b="1" i="1" dirty="0" smtClean="0">
                <a:sym typeface="Symbol" panose="05050102010706020507"/>
              </a:rPr>
              <a:t>sig(C)[</a:t>
            </a:r>
            <a:r>
              <a:rPr lang="en-US" b="1" i="1" dirty="0" err="1" smtClean="0">
                <a:sym typeface="Symbol" panose="05050102010706020507"/>
              </a:rPr>
              <a:t>i</a:t>
            </a:r>
            <a:r>
              <a:rPr lang="en-US" b="1" i="1" dirty="0" smtClean="0">
                <a:sym typeface="Symbol" panose="05050102010706020507"/>
              </a:rPr>
              <a:t>]  </a:t>
            </a:r>
            <a:r>
              <a:rPr lang="en-US" b="1" i="1" dirty="0" err="1" smtClean="0">
                <a:sym typeface="Symbol" panose="05050102010706020507"/>
              </a:rPr>
              <a:t>k</a:t>
            </a:r>
            <a:r>
              <a:rPr lang="en-US" b="1" i="1" baseline="-25000" dirty="0" err="1" smtClean="0">
                <a:sym typeface="Symbol" panose="05050102010706020507"/>
              </a:rPr>
              <a:t>i</a:t>
            </a:r>
            <a:r>
              <a:rPr lang="en-US" b="1" i="1" dirty="0" smtClean="0">
                <a:sym typeface="Symbol" panose="05050102010706020507"/>
              </a:rPr>
              <a:t>(j)</a:t>
            </a:r>
            <a:endParaRPr lang="en-US" b="1" i="1" dirty="0"/>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
        <p:nvSpPr>
          <p:cNvPr id="7" name="TextBox 6"/>
          <p:cNvSpPr txBox="1"/>
          <p:nvPr/>
        </p:nvSpPr>
        <p:spPr>
          <a:xfrm>
            <a:off x="6210184" y="4889718"/>
            <a:ext cx="2933816" cy="1815882"/>
          </a:xfrm>
          <a:prstGeom prst="rect">
            <a:avLst/>
          </a:prstGeom>
          <a:noFill/>
        </p:spPr>
        <p:txBody>
          <a:bodyPr wrap="none" rtlCol="0">
            <a:spAutoFit/>
          </a:bodyPr>
          <a:lstStyle/>
          <a:p>
            <a:r>
              <a:rPr lang="en-US" sz="1600" b="1" dirty="0" smtClean="0">
                <a:solidFill>
                  <a:srgbClr val="008000"/>
                </a:solidFill>
                <a:latin typeface="Arial" panose="020B0604020202020204" pitchFamily="34" charset="0"/>
                <a:cs typeface="Arial" panose="020B0604020202020204" pitchFamily="34" charset="0"/>
              </a:rPr>
              <a:t>How to pick a random</a:t>
            </a:r>
            <a:br>
              <a:rPr lang="en-US" sz="1600" b="1" dirty="0" smtClean="0">
                <a:solidFill>
                  <a:srgbClr val="008000"/>
                </a:solidFill>
                <a:latin typeface="Arial" panose="020B0604020202020204" pitchFamily="34" charset="0"/>
                <a:cs typeface="Arial" panose="020B0604020202020204" pitchFamily="34" charset="0"/>
              </a:rPr>
            </a:br>
            <a:r>
              <a:rPr lang="en-US" sz="1600" b="1" dirty="0" smtClean="0">
                <a:solidFill>
                  <a:srgbClr val="008000"/>
                </a:solidFill>
                <a:latin typeface="Arial" panose="020B0604020202020204" pitchFamily="34" charset="0"/>
                <a:cs typeface="Arial" panose="020B0604020202020204" pitchFamily="34" charset="0"/>
              </a:rPr>
              <a:t>hash </a:t>
            </a:r>
            <a:r>
              <a:rPr lang="en-US" sz="1600" b="1" dirty="0">
                <a:solidFill>
                  <a:srgbClr val="008000"/>
                </a:solidFill>
                <a:latin typeface="Arial" panose="020B0604020202020204" pitchFamily="34" charset="0"/>
                <a:cs typeface="Arial" panose="020B0604020202020204" pitchFamily="34" charset="0"/>
              </a:rPr>
              <a:t>function </a:t>
            </a:r>
            <a:r>
              <a:rPr lang="en-US" sz="1600" b="1" dirty="0" smtClean="0">
                <a:solidFill>
                  <a:srgbClr val="008000"/>
                </a:solidFill>
                <a:latin typeface="Arial" panose="020B0604020202020204" pitchFamily="34" charset="0"/>
                <a:cs typeface="Arial" panose="020B0604020202020204" pitchFamily="34" charset="0"/>
              </a:rPr>
              <a:t>h(x)?</a:t>
            </a:r>
            <a:endParaRPr lang="en-US" sz="1600" b="1" dirty="0" smtClean="0">
              <a:solidFill>
                <a:srgbClr val="008000"/>
              </a:solidFill>
              <a:latin typeface="Arial" panose="020B0604020202020204" pitchFamily="34" charset="0"/>
              <a:cs typeface="Arial" panose="020B0604020202020204" pitchFamily="34" charset="0"/>
            </a:endParaRPr>
          </a:p>
          <a:p>
            <a:r>
              <a:rPr lang="en-US" sz="1600" b="1" dirty="0">
                <a:solidFill>
                  <a:srgbClr val="D60093"/>
                </a:solidFill>
                <a:latin typeface="Arial" panose="020B0604020202020204" pitchFamily="34" charset="0"/>
                <a:cs typeface="Arial" panose="020B0604020202020204" pitchFamily="34" charset="0"/>
              </a:rPr>
              <a:t>Universal </a:t>
            </a:r>
            <a:r>
              <a:rPr lang="en-US" sz="1600" b="1" dirty="0" smtClean="0">
                <a:solidFill>
                  <a:srgbClr val="D60093"/>
                </a:solidFill>
                <a:latin typeface="Arial" panose="020B0604020202020204" pitchFamily="34" charset="0"/>
                <a:cs typeface="Arial" panose="020B0604020202020204" pitchFamily="34" charset="0"/>
              </a:rPr>
              <a:t>hashing:</a:t>
            </a:r>
            <a:endParaRPr lang="en-US" sz="1600" b="1" dirty="0" smtClean="0">
              <a:solidFill>
                <a:srgbClr val="D60093"/>
              </a:solidFill>
              <a:latin typeface="Arial" panose="020B0604020202020204" pitchFamily="34" charset="0"/>
              <a:cs typeface="Arial" panose="020B0604020202020204" pitchFamily="34" charset="0"/>
            </a:endParaRPr>
          </a:p>
          <a:p>
            <a:r>
              <a:rPr lang="en-US" sz="1600" i="1" dirty="0" err="1">
                <a:latin typeface="Arial" panose="020B0604020202020204" pitchFamily="34" charset="0"/>
                <a:cs typeface="Arial" panose="020B0604020202020204" pitchFamily="34" charset="0"/>
              </a:rPr>
              <a:t>h</a:t>
            </a:r>
            <a:r>
              <a:rPr lang="en-US" sz="1600" i="1" baseline="-25000" dirty="0" err="1" smtClean="0">
                <a:latin typeface="Arial" panose="020B0604020202020204" pitchFamily="34" charset="0"/>
                <a:cs typeface="Arial" panose="020B0604020202020204" pitchFamily="34" charset="0"/>
              </a:rPr>
              <a:t>a,b</a:t>
            </a:r>
            <a:r>
              <a:rPr lang="en-US" sz="1600" i="1" dirty="0" smtClean="0">
                <a:latin typeface="Arial" panose="020B0604020202020204" pitchFamily="34" charset="0"/>
                <a:cs typeface="Arial" panose="020B0604020202020204" pitchFamily="34" charset="0"/>
              </a:rPr>
              <a:t>(x)=((</a:t>
            </a:r>
            <a:r>
              <a:rPr lang="en-US" sz="1600" i="1" dirty="0" err="1" smtClean="0">
                <a:latin typeface="Arial" panose="020B0604020202020204" pitchFamily="34" charset="0"/>
                <a:cs typeface="Arial" panose="020B0604020202020204" pitchFamily="34" charset="0"/>
              </a:rPr>
              <a:t>a·x+b</a:t>
            </a:r>
            <a:r>
              <a:rPr lang="en-US" sz="1600" i="1" dirty="0" smtClean="0">
                <a:latin typeface="Arial" panose="020B0604020202020204" pitchFamily="34" charset="0"/>
                <a:cs typeface="Arial" panose="020B0604020202020204" pitchFamily="34" charset="0"/>
              </a:rPr>
              <a:t>) mod p) </a:t>
            </a:r>
            <a:r>
              <a:rPr lang="en-US" sz="1600" dirty="0" smtClean="0">
                <a:latin typeface="Arial" panose="020B0604020202020204" pitchFamily="34" charset="0"/>
                <a:cs typeface="Arial" panose="020B0604020202020204" pitchFamily="34" charset="0"/>
              </a:rPr>
              <a:t>mod</a:t>
            </a:r>
            <a:r>
              <a:rPr lang="en-US" sz="1600" i="1" dirty="0" smtClean="0">
                <a:latin typeface="Arial" panose="020B0604020202020204" pitchFamily="34" charset="0"/>
                <a:cs typeface="Arial" panose="020B0604020202020204" pitchFamily="34" charset="0"/>
              </a:rPr>
              <a:t> N</a:t>
            </a:r>
            <a:endParaRPr lang="en-US" sz="1600" i="1" dirty="0" smtClean="0">
              <a:latin typeface="Arial" panose="020B0604020202020204" pitchFamily="34" charset="0"/>
              <a:cs typeface="Arial" panose="020B0604020202020204" pitchFamily="34" charset="0"/>
            </a:endParaRPr>
          </a:p>
          <a:p>
            <a:r>
              <a:rPr lang="en-US" sz="1600" dirty="0" smtClean="0">
                <a:latin typeface="Arial" panose="020B0604020202020204" pitchFamily="34" charset="0"/>
                <a:cs typeface="Arial" panose="020B0604020202020204" pitchFamily="34" charset="0"/>
              </a:rPr>
              <a:t>where:</a:t>
            </a:r>
            <a:endParaRPr lang="en-US" sz="1600" dirty="0" smtClean="0">
              <a:latin typeface="Arial" panose="020B0604020202020204" pitchFamily="34" charset="0"/>
              <a:cs typeface="Arial" panose="020B0604020202020204" pitchFamily="34" charset="0"/>
            </a:endParaRPr>
          </a:p>
          <a:p>
            <a:r>
              <a:rPr lang="en-US" sz="1600" dirty="0" err="1" smtClean="0">
                <a:latin typeface="Arial" panose="020B0604020202020204" pitchFamily="34" charset="0"/>
                <a:cs typeface="Arial" panose="020B0604020202020204" pitchFamily="34" charset="0"/>
              </a:rPr>
              <a:t>a,b</a:t>
            </a:r>
            <a:r>
              <a:rPr lang="en-US" sz="1600" dirty="0" smtClean="0">
                <a:latin typeface="Arial" panose="020B0604020202020204" pitchFamily="34" charset="0"/>
                <a:cs typeface="Arial" panose="020B0604020202020204" pitchFamily="34" charset="0"/>
              </a:rPr>
              <a:t> … random integers</a:t>
            </a:r>
            <a:endParaRPr lang="en-US" sz="1600" dirty="0" smtClean="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p</a:t>
            </a:r>
            <a:r>
              <a:rPr lang="en-US" sz="1600" dirty="0" smtClean="0">
                <a:latin typeface="Arial" panose="020B0604020202020204" pitchFamily="34" charset="0"/>
                <a:cs typeface="Arial" panose="020B0604020202020204" pitchFamily="34" charset="0"/>
              </a:rPr>
              <a:t> … prime number (p &gt; N)</a:t>
            </a:r>
            <a:endParaRPr lang="en-US" sz="1600" dirty="0" smtClean="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br>
              <a:rPr lang="en-US" dirty="0" smtClean="0"/>
            </a:br>
            <a:r>
              <a:rPr lang="en-US" dirty="0" smtClean="0"/>
              <a:t>Locality Sensitive Hashing</a:t>
            </a:r>
            <a:endParaRPr lang="en-US" dirty="0"/>
          </a:p>
        </p:txBody>
      </p:sp>
      <p:sp>
        <p:nvSpPr>
          <p:cNvPr id="12" name="Subtitle 11"/>
          <p:cNvSpPr>
            <a:spLocks noGrp="1"/>
          </p:cNvSpPr>
          <p:nvPr>
            <p:ph type="subTitle" idx="1"/>
          </p:nvPr>
        </p:nvSpPr>
        <p:spPr>
          <a:xfrm>
            <a:off x="685800" y="5257800"/>
            <a:ext cx="8077200" cy="1499616"/>
          </a:xfrm>
        </p:spPr>
        <p:txBody>
          <a:bodyPr>
            <a:noAutofit/>
          </a:bodyPr>
          <a:lstStyle/>
          <a:p>
            <a:pPr marL="2401570" lvl="8" indent="-609600">
              <a:buFont typeface="Monotype Sorts" pitchFamily="2" charset="2"/>
              <a:buAutoNum type="arabicPeriod"/>
            </a:pPr>
            <a:endParaRPr lang="en-US" sz="2800" dirty="0"/>
          </a:p>
          <a:p>
            <a:r>
              <a:rPr lang="en-US" sz="3200" b="1" dirty="0"/>
              <a:t>Step 3: </a:t>
            </a:r>
            <a:r>
              <a:rPr lang="en-US" sz="3200" b="1" i="1" dirty="0" smtClean="0">
                <a:solidFill>
                  <a:srgbClr val="FF0066"/>
                </a:solidFill>
              </a:rPr>
              <a:t>Locality-Sensitive Hashing</a:t>
            </a:r>
            <a:r>
              <a:rPr lang="en-US" sz="3200" b="1" i="1" dirty="0">
                <a:solidFill>
                  <a:srgbClr val="FF0066"/>
                </a:solidFill>
              </a:rPr>
              <a:t>:</a:t>
            </a:r>
            <a:r>
              <a:rPr lang="en-US" sz="3200" dirty="0"/>
              <a:t> </a:t>
            </a:r>
            <a:br>
              <a:rPr lang="sl-SI" sz="3200" dirty="0" smtClean="0"/>
            </a:br>
            <a:r>
              <a:rPr lang="en-US" sz="3200" dirty="0" smtClean="0"/>
              <a:t>Focus </a:t>
            </a:r>
            <a:r>
              <a:rPr lang="en-US" sz="3200" dirty="0"/>
              <a:t>on </a:t>
            </a:r>
            <a:r>
              <a:rPr lang="en-US" sz="3200" dirty="0" smtClean="0"/>
              <a:t>pairs </a:t>
            </a:r>
            <a:r>
              <a:rPr lang="en-US" sz="3200" dirty="0"/>
              <a:t>of signatures likely to be from </a:t>
            </a:r>
            <a:r>
              <a:rPr lang="en-US" sz="3200" dirty="0" smtClean="0"/>
              <a:t>similar documents</a:t>
            </a:r>
            <a:endParaRPr lang="en-US" sz="3200" dirty="0"/>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ln>
          <a:effectLst/>
        </p:spPr>
        <p:txBody>
          <a:bodyPr vert="eaVert" wrap="none" anchor="ctr"/>
          <a:lstStyle/>
          <a:p>
            <a:pPr algn="ctr"/>
            <a:r>
              <a:rPr lang="en-US" sz="1800"/>
              <a:t>Shingling</a:t>
            </a:r>
            <a:endParaRPr lang="en-US" sz="1800"/>
          </a:p>
        </p:txBody>
      </p:sp>
      <p:sp>
        <p:nvSpPr>
          <p:cNvPr id="6" name="Text Box 6"/>
          <p:cNvSpPr txBox="1">
            <a:spLocks noChangeArrowheads="1"/>
          </p:cNvSpPr>
          <p:nvPr/>
        </p:nvSpPr>
        <p:spPr bwMode="auto">
          <a:xfrm>
            <a:off x="152400" y="1033462"/>
            <a:ext cx="777875" cy="641350"/>
          </a:xfrm>
          <a:prstGeom prst="rect">
            <a:avLst/>
          </a:prstGeom>
          <a:noFill/>
          <a:ln w="9525">
            <a:noFill/>
            <a:miter lim="800000"/>
          </a:ln>
          <a:effectLst/>
        </p:spPr>
        <p:txBody>
          <a:bodyPr wrap="none">
            <a:spAutoFit/>
          </a:bodyPr>
          <a:lstStyle/>
          <a:p>
            <a:r>
              <a:rPr lang="en-US" sz="1800"/>
              <a:t>Docu-</a:t>
            </a:r>
            <a:endParaRPr lang="en-US" sz="1800"/>
          </a:p>
          <a:p>
            <a:r>
              <a:rPr lang="en-US" sz="1800"/>
              <a:t>ment</a:t>
            </a:r>
            <a:endParaRPr lang="en-US" sz="1800"/>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tailEnd type="triangle" w="med" len="med"/>
          </a:ln>
          <a:effectLst/>
        </p:spPr>
        <p:txBody>
          <a:bodyPr/>
          <a:lstStyle/>
          <a:p>
            <a:endParaRPr lang="en-US"/>
          </a:p>
        </p:txBody>
      </p:sp>
      <p:grpSp>
        <p:nvGrpSpPr>
          <p:cNvPr id="2" name="Group 19"/>
          <p:cNvGrpSpPr/>
          <p:nvPr/>
        </p:nvGrpSpPr>
        <p:grpSpPr bwMode="auto">
          <a:xfrm>
            <a:off x="2362200" y="1338262"/>
            <a:ext cx="1354138" cy="2578100"/>
            <a:chOff x="1488" y="1920"/>
            <a:chExt cx="853"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tailEnd type="triangle" w="med" len="med"/>
            </a:ln>
            <a:effectLst/>
          </p:spPr>
          <p:txBody>
            <a:bodyPr/>
            <a:lstStyle/>
            <a:p>
              <a:endParaRPr lang="en-US"/>
            </a:p>
          </p:txBody>
        </p:sp>
        <p:sp>
          <p:nvSpPr>
            <p:cNvPr id="10" name="Text Box 9"/>
            <p:cNvSpPr txBox="1">
              <a:spLocks noChangeArrowheads="1"/>
            </p:cNvSpPr>
            <p:nvPr/>
          </p:nvSpPr>
          <p:spPr bwMode="auto">
            <a:xfrm>
              <a:off x="1488" y="2448"/>
              <a:ext cx="853" cy="1096"/>
            </a:xfrm>
            <a:prstGeom prst="rect">
              <a:avLst/>
            </a:prstGeom>
            <a:noFill/>
            <a:ln w="9525">
              <a:noFill/>
              <a:miter lim="800000"/>
            </a:ln>
            <a:effectLst/>
          </p:spPr>
          <p:txBody>
            <a:bodyPr wrap="none">
              <a:spAutoFit/>
            </a:bodyPr>
            <a:lstStyle/>
            <a:p>
              <a:r>
                <a:rPr lang="en-US" sz="1800"/>
                <a:t>The set</a:t>
              </a:r>
              <a:endParaRPr lang="en-US" sz="1800"/>
            </a:p>
            <a:p>
              <a:r>
                <a:rPr lang="en-US" sz="1800"/>
                <a:t>of strings</a:t>
              </a:r>
              <a:endParaRPr lang="en-US" sz="1800"/>
            </a:p>
            <a:p>
              <a:r>
                <a:rPr lang="en-US" sz="1800"/>
                <a:t>of length </a:t>
              </a:r>
              <a:r>
                <a:rPr lang="en-US" sz="1800" i="1"/>
                <a:t>k</a:t>
              </a:r>
              <a:endParaRPr lang="en-US" sz="1800" i="1"/>
            </a:p>
            <a:p>
              <a:r>
                <a:rPr lang="en-US" sz="1800"/>
                <a:t>that appear</a:t>
              </a:r>
              <a:endParaRPr lang="en-US" sz="1800"/>
            </a:p>
            <a:p>
              <a:r>
                <a:rPr lang="en-US" sz="1800"/>
                <a:t>in the doc-</a:t>
              </a:r>
              <a:endParaRPr lang="en-US" sz="1800"/>
            </a:p>
            <a:p>
              <a:r>
                <a:rPr lang="en-US" sz="1800"/>
                <a:t>ument</a:t>
              </a:r>
              <a:endParaRPr lang="en-US" sz="1800"/>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tailEnd type="triangle" w="med" len="med"/>
            </a:ln>
            <a:effectLst/>
          </p:spPr>
          <p:txBody>
            <a:bodyPr/>
            <a:lstStyle/>
            <a:p>
              <a:endParaRPr lang="en-US"/>
            </a:p>
          </p:txBody>
        </p:sp>
      </p:grpSp>
      <p:grpSp>
        <p:nvGrpSpPr>
          <p:cNvPr id="3" name="Group 20"/>
          <p:cNvGrpSpPr/>
          <p:nvPr/>
        </p:nvGrpSpPr>
        <p:grpSpPr bwMode="auto">
          <a:xfrm>
            <a:off x="3581399" y="652462"/>
            <a:ext cx="2305050" cy="3556001"/>
            <a:chOff x="2256" y="1488"/>
            <a:chExt cx="1452" cy="2240"/>
          </a:xfrm>
        </p:grpSpPr>
        <p:sp>
          <p:nvSpPr>
            <p:cNvPr id="1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ln>
            <a:effectLst/>
          </p:spPr>
          <p:txBody>
            <a:bodyPr vert="eaVert" wrap="none" anchor="ctr"/>
            <a:lstStyle/>
            <a:p>
              <a:pPr algn="ctr"/>
              <a:r>
                <a:rPr lang="en-US" sz="1800" dirty="0" smtClean="0"/>
                <a:t>Min-Hash-</a:t>
              </a:r>
              <a:endParaRPr lang="en-US" sz="1800" dirty="0"/>
            </a:p>
            <a:p>
              <a:pPr algn="ctr"/>
              <a:r>
                <a:rPr lang="en-US" sz="1800" dirty="0" err="1"/>
                <a:t>ing</a:t>
              </a:r>
              <a:endParaRPr lang="en-US" sz="1800" dirty="0"/>
            </a:p>
          </p:txBody>
        </p:sp>
        <p:sp>
          <p:nvSpPr>
            <p:cNvPr id="14" name="Line 12"/>
            <p:cNvSpPr>
              <a:spLocks noChangeShapeType="1"/>
            </p:cNvSpPr>
            <p:nvPr/>
          </p:nvSpPr>
          <p:spPr bwMode="auto">
            <a:xfrm>
              <a:off x="2880" y="1920"/>
              <a:ext cx="720" cy="0"/>
            </a:xfrm>
            <a:prstGeom prst="line">
              <a:avLst/>
            </a:prstGeom>
            <a:noFill/>
            <a:ln w="9525">
              <a:solidFill>
                <a:schemeClr val="tx1"/>
              </a:solidFill>
              <a:round/>
              <a:tailEnd type="triangle" w="med" len="med"/>
            </a:ln>
            <a:effectLst/>
          </p:spPr>
          <p:txBody>
            <a:bodyPr/>
            <a:lstStyle/>
            <a:p>
              <a:endParaRPr lang="en-US"/>
            </a:p>
          </p:txBody>
        </p:sp>
        <p:sp>
          <p:nvSpPr>
            <p:cNvPr id="15" name="Text Box 14"/>
            <p:cNvSpPr txBox="1">
              <a:spLocks noChangeArrowheads="1"/>
            </p:cNvSpPr>
            <p:nvPr/>
          </p:nvSpPr>
          <p:spPr bwMode="auto">
            <a:xfrm>
              <a:off x="2784" y="2448"/>
              <a:ext cx="924" cy="1280"/>
            </a:xfrm>
            <a:prstGeom prst="rect">
              <a:avLst/>
            </a:prstGeom>
            <a:noFill/>
            <a:ln w="9525">
              <a:noFill/>
              <a:miter lim="800000"/>
            </a:ln>
            <a:effectLst/>
          </p:spPr>
          <p:txBody>
            <a:bodyPr wrap="none">
              <a:spAutoFit/>
            </a:bodyPr>
            <a:lstStyle/>
            <a:p>
              <a:r>
                <a:rPr lang="en-US" sz="1800" b="1" i="1" dirty="0" smtClean="0">
                  <a:solidFill>
                    <a:srgbClr val="FF0066"/>
                  </a:solidFill>
                </a:rPr>
                <a:t>Signatures:</a:t>
              </a:r>
              <a:endParaRPr lang="en-US" sz="1800" b="1" dirty="0"/>
            </a:p>
            <a:p>
              <a:r>
                <a:rPr lang="en-US" sz="1800" dirty="0"/>
                <a:t>short integer</a:t>
              </a:r>
              <a:endParaRPr lang="en-US" sz="1800" dirty="0"/>
            </a:p>
            <a:p>
              <a:r>
                <a:rPr lang="en-US" sz="1800" dirty="0"/>
                <a:t>vectors that</a:t>
              </a:r>
              <a:endParaRPr lang="en-US" sz="1800" dirty="0"/>
            </a:p>
            <a:p>
              <a:r>
                <a:rPr lang="en-US" sz="1800" dirty="0"/>
                <a:t>represent the</a:t>
              </a:r>
              <a:endParaRPr lang="en-US" sz="1800" dirty="0"/>
            </a:p>
            <a:p>
              <a:r>
                <a:rPr lang="en-US" sz="1800" dirty="0"/>
                <a:t>sets, and</a:t>
              </a:r>
              <a:endParaRPr lang="en-US" sz="1800" dirty="0"/>
            </a:p>
            <a:p>
              <a:r>
                <a:rPr lang="en-US" sz="1800" dirty="0"/>
                <a:t>reflect their</a:t>
              </a:r>
              <a:endParaRPr lang="en-US" sz="1800" dirty="0"/>
            </a:p>
            <a:p>
              <a:r>
                <a:rPr lang="en-US" sz="1800" dirty="0"/>
                <a:t>similarity</a:t>
              </a:r>
              <a:endParaRPr lang="en-US" sz="1800" dirty="0"/>
            </a:p>
          </p:txBody>
        </p:sp>
        <p:sp>
          <p:nvSpPr>
            <p:cNvPr id="16" name="Line 16"/>
            <p:cNvSpPr>
              <a:spLocks noChangeShapeType="1"/>
            </p:cNvSpPr>
            <p:nvPr/>
          </p:nvSpPr>
          <p:spPr bwMode="auto">
            <a:xfrm flipV="1">
              <a:off x="3216" y="1920"/>
              <a:ext cx="0" cy="480"/>
            </a:xfrm>
            <a:prstGeom prst="line">
              <a:avLst/>
            </a:prstGeom>
            <a:noFill/>
            <a:ln w="9525">
              <a:solidFill>
                <a:schemeClr val="tx1"/>
              </a:solidFill>
              <a:round/>
              <a:tailEnd type="triangle" w="med" len="med"/>
            </a:ln>
            <a:effectLst/>
          </p:spPr>
          <p:txBody>
            <a:bodyPr/>
            <a:lstStyle/>
            <a:p>
              <a:endParaRPr lang="en-US"/>
            </a:p>
          </p:txBody>
        </p:sp>
      </p:grpSp>
      <p:grpSp>
        <p:nvGrpSpPr>
          <p:cNvPr id="8" name="Group 21"/>
          <p:cNvGrpSpPr/>
          <p:nvPr/>
        </p:nvGrpSpPr>
        <p:grpSpPr bwMode="auto">
          <a:xfrm>
            <a:off x="5714999" y="455613"/>
            <a:ext cx="3321050" cy="2032001"/>
            <a:chOff x="3600" y="1364"/>
            <a:chExt cx="2092" cy="1280"/>
          </a:xfrm>
        </p:grpSpPr>
        <p:sp>
          <p:nvSpPr>
            <p:cNvPr id="18"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ln>
            <a:effectLst/>
          </p:spPr>
          <p:txBody>
            <a:bodyPr wrap="none" anchor="ctr"/>
            <a:lstStyle/>
            <a:p>
              <a:pPr algn="ctr"/>
              <a:r>
                <a:rPr lang="en-US" sz="1800" dirty="0"/>
                <a:t>Locality-</a:t>
              </a:r>
              <a:endParaRPr lang="en-US" sz="1800" dirty="0"/>
            </a:p>
            <a:p>
              <a:pPr algn="ctr"/>
              <a:r>
                <a:rPr lang="en-US" sz="1800" dirty="0" smtClean="0"/>
                <a:t>Sensitive</a:t>
              </a:r>
              <a:endParaRPr lang="en-US" sz="1800" dirty="0"/>
            </a:p>
            <a:p>
              <a:pPr algn="ctr"/>
              <a:r>
                <a:rPr lang="en-US" sz="1800" dirty="0"/>
                <a:t>Hashing</a:t>
              </a:r>
              <a:endParaRPr lang="en-US" sz="1800" dirty="0"/>
            </a:p>
          </p:txBody>
        </p:sp>
        <p:sp>
          <p:nvSpPr>
            <p:cNvPr id="19" name="Line 17"/>
            <p:cNvSpPr>
              <a:spLocks noChangeShapeType="1"/>
            </p:cNvSpPr>
            <p:nvPr/>
          </p:nvSpPr>
          <p:spPr bwMode="auto">
            <a:xfrm>
              <a:off x="4416" y="1920"/>
              <a:ext cx="288" cy="0"/>
            </a:xfrm>
            <a:prstGeom prst="line">
              <a:avLst/>
            </a:prstGeom>
            <a:noFill/>
            <a:ln w="9525">
              <a:solidFill>
                <a:schemeClr val="tx1"/>
              </a:solidFill>
              <a:round/>
              <a:tailEnd type="triangle" w="med" len="med"/>
            </a:ln>
            <a:effectLst/>
          </p:spPr>
          <p:txBody>
            <a:bodyPr/>
            <a:lstStyle/>
            <a:p>
              <a:endParaRPr lang="en-US"/>
            </a:p>
          </p:txBody>
        </p:sp>
        <p:sp>
          <p:nvSpPr>
            <p:cNvPr id="20" name="Text Box 18"/>
            <p:cNvSpPr txBox="1">
              <a:spLocks noChangeArrowheads="1"/>
            </p:cNvSpPr>
            <p:nvPr/>
          </p:nvSpPr>
          <p:spPr bwMode="auto">
            <a:xfrm>
              <a:off x="4790" y="1364"/>
              <a:ext cx="902" cy="1280"/>
            </a:xfrm>
            <a:prstGeom prst="rect">
              <a:avLst/>
            </a:prstGeom>
            <a:noFill/>
            <a:ln w="9525">
              <a:noFill/>
              <a:miter lim="800000"/>
            </a:ln>
            <a:effectLst/>
          </p:spPr>
          <p:txBody>
            <a:bodyPr wrap="none">
              <a:spAutoFit/>
            </a:bodyPr>
            <a:lstStyle/>
            <a:p>
              <a:r>
                <a:rPr lang="en-US" sz="1800" b="1" i="1" dirty="0">
                  <a:solidFill>
                    <a:srgbClr val="FF0066"/>
                  </a:solidFill>
                </a:rPr>
                <a:t>Candidate</a:t>
              </a:r>
              <a:endParaRPr lang="en-US" sz="1800" b="1" i="1" dirty="0">
                <a:solidFill>
                  <a:srgbClr val="FF0066"/>
                </a:solidFill>
              </a:endParaRPr>
            </a:p>
            <a:p>
              <a:r>
                <a:rPr lang="en-US" sz="1800" b="1" i="1" dirty="0" smtClean="0">
                  <a:solidFill>
                    <a:srgbClr val="FF0066"/>
                  </a:solidFill>
                </a:rPr>
                <a:t>pairs:</a:t>
              </a:r>
              <a:endParaRPr lang="en-US" sz="1800" b="1" dirty="0"/>
            </a:p>
            <a:p>
              <a:r>
                <a:rPr lang="en-US" sz="1800" dirty="0"/>
                <a:t>those pairs</a:t>
              </a:r>
              <a:endParaRPr lang="en-US" sz="1800" dirty="0"/>
            </a:p>
            <a:p>
              <a:r>
                <a:rPr lang="en-US" sz="1800" dirty="0"/>
                <a:t>of signatures</a:t>
              </a:r>
              <a:endParaRPr lang="en-US" sz="1800" dirty="0"/>
            </a:p>
            <a:p>
              <a:r>
                <a:rPr lang="en-US" sz="1800" dirty="0"/>
                <a:t>that we need</a:t>
              </a:r>
              <a:endParaRPr lang="en-US" sz="1800" dirty="0"/>
            </a:p>
            <a:p>
              <a:r>
                <a:rPr lang="en-US" sz="1800" dirty="0"/>
                <a:t>to test for</a:t>
              </a:r>
              <a:endParaRPr lang="en-US" sz="1800" dirty="0"/>
            </a:p>
            <a:p>
              <a:r>
                <a:rPr lang="en-US" sz="1800" dirty="0" smtClean="0"/>
                <a:t>similarity</a:t>
              </a:r>
              <a:endParaRPr lang="en-US" sz="1800" dirty="0"/>
            </a:p>
          </p:txBody>
        </p:sp>
      </p:gr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Rectangle 2"/>
          <p:cNvSpPr>
            <a:spLocks noGrp="1" noChangeArrowheads="1"/>
          </p:cNvSpPr>
          <p:nvPr>
            <p:ph type="title"/>
          </p:nvPr>
        </p:nvSpPr>
        <p:spPr/>
        <p:txBody>
          <a:bodyPr/>
          <a:lstStyle/>
          <a:p>
            <a:r>
              <a:rPr lang="en-US" smtClean="0"/>
              <a:t>LSH: First Cut</a:t>
            </a:r>
            <a:endParaRPr lang="en-US" smtClean="0"/>
          </a:p>
        </p:txBody>
      </p:sp>
      <p:sp>
        <p:nvSpPr>
          <p:cNvPr id="282627" name="Rectangle 3"/>
          <p:cNvSpPr>
            <a:spLocks noGrp="1" noChangeArrowheads="1"/>
          </p:cNvSpPr>
          <p:nvPr>
            <p:ph type="body" idx="1"/>
          </p:nvPr>
        </p:nvSpPr>
        <p:spPr>
          <a:xfrm>
            <a:off x="457200" y="1371600"/>
            <a:ext cx="8686800" cy="5181601"/>
          </a:xfrm>
        </p:spPr>
        <p:txBody>
          <a:bodyPr>
            <a:normAutofit/>
          </a:bodyPr>
          <a:lstStyle/>
          <a:p>
            <a:r>
              <a:rPr lang="en-US" b="1" dirty="0"/>
              <a:t>Goal: </a:t>
            </a:r>
            <a:r>
              <a:rPr lang="en-US" dirty="0" smtClean="0">
                <a:solidFill>
                  <a:srgbClr val="0000FF"/>
                </a:solidFill>
              </a:rPr>
              <a:t>Find documents with </a:t>
            </a:r>
            <a:r>
              <a:rPr lang="en-US" dirty="0" err="1" smtClean="0">
                <a:solidFill>
                  <a:srgbClr val="0000FF"/>
                </a:solidFill>
              </a:rPr>
              <a:t>Jaccard</a:t>
            </a:r>
            <a:r>
              <a:rPr lang="en-US" dirty="0" smtClean="0">
                <a:solidFill>
                  <a:srgbClr val="0000FF"/>
                </a:solidFill>
              </a:rPr>
              <a:t> similarity at least </a:t>
            </a:r>
            <a:r>
              <a:rPr lang="en-US" b="1" i="1" dirty="0" smtClean="0">
                <a:solidFill>
                  <a:srgbClr val="0000FF"/>
                </a:solidFill>
              </a:rPr>
              <a:t>s</a:t>
            </a:r>
            <a:r>
              <a:rPr lang="en-US" i="1" dirty="0" smtClean="0">
                <a:solidFill>
                  <a:schemeClr val="accent2"/>
                </a:solidFill>
              </a:rPr>
              <a:t> </a:t>
            </a:r>
            <a:r>
              <a:rPr lang="en-US" dirty="0" smtClean="0"/>
              <a:t>(for some similarity threshold, e.g.,</a:t>
            </a:r>
            <a:r>
              <a:rPr lang="en-US" i="1" dirty="0" smtClean="0"/>
              <a:t> </a:t>
            </a:r>
            <a:r>
              <a:rPr lang="en-US" b="1" i="1" dirty="0" smtClean="0"/>
              <a:t>s</a:t>
            </a:r>
            <a:r>
              <a:rPr lang="en-US" dirty="0" smtClean="0"/>
              <a:t>=0.8)</a:t>
            </a:r>
            <a:endParaRPr lang="en-US" i="1" dirty="0" smtClean="0">
              <a:solidFill>
                <a:schemeClr val="accent2"/>
              </a:solidFill>
            </a:endParaRPr>
          </a:p>
          <a:p>
            <a:pPr lvl="8"/>
            <a:endParaRPr lang="en-US" b="1" dirty="0" smtClean="0"/>
          </a:p>
          <a:p>
            <a:r>
              <a:rPr lang="en-US" b="1" dirty="0" smtClean="0"/>
              <a:t>LSH – </a:t>
            </a:r>
            <a:r>
              <a:rPr lang="en-US" b="1" dirty="0" smtClean="0">
                <a:solidFill>
                  <a:srgbClr val="0000FF"/>
                </a:solidFill>
              </a:rPr>
              <a:t>General idea:</a:t>
            </a:r>
            <a:r>
              <a:rPr lang="en-US" dirty="0" smtClean="0"/>
              <a:t> Use a function </a:t>
            </a:r>
            <a:r>
              <a:rPr lang="en-US" b="1" i="1" dirty="0" smtClean="0"/>
              <a:t>f(</a:t>
            </a:r>
            <a:r>
              <a:rPr lang="en-US" b="1" i="1" dirty="0" err="1" smtClean="0"/>
              <a:t>x,y</a:t>
            </a:r>
            <a:r>
              <a:rPr lang="en-US" b="1" i="1" dirty="0" smtClean="0"/>
              <a:t>)</a:t>
            </a:r>
            <a:r>
              <a:rPr lang="en-US" dirty="0" smtClean="0"/>
              <a:t> that tells whether </a:t>
            </a:r>
            <a:r>
              <a:rPr lang="en-US" b="1" i="1" dirty="0" smtClean="0"/>
              <a:t>x</a:t>
            </a:r>
            <a:r>
              <a:rPr lang="en-US" dirty="0" smtClean="0"/>
              <a:t> and </a:t>
            </a:r>
            <a:r>
              <a:rPr lang="en-US" b="1" i="1" dirty="0" smtClean="0"/>
              <a:t>y</a:t>
            </a:r>
            <a:r>
              <a:rPr lang="en-US" dirty="0" smtClean="0"/>
              <a:t> is a </a:t>
            </a:r>
            <a:r>
              <a:rPr lang="en-US" b="1" i="1" dirty="0" smtClean="0">
                <a:solidFill>
                  <a:srgbClr val="FF0066"/>
                </a:solidFill>
              </a:rPr>
              <a:t>candidate pair</a:t>
            </a:r>
            <a:r>
              <a:rPr lang="en-US" i="1" dirty="0" smtClean="0">
                <a:solidFill>
                  <a:srgbClr val="FF0066"/>
                </a:solidFill>
              </a:rPr>
              <a:t>:</a:t>
            </a:r>
            <a:r>
              <a:rPr lang="en-US" dirty="0" smtClean="0"/>
              <a:t> a pair of elements whose similarity must be evaluated</a:t>
            </a:r>
            <a:endParaRPr lang="en-US" dirty="0" smtClean="0"/>
          </a:p>
          <a:p>
            <a:pPr lvl="8"/>
            <a:endParaRPr lang="en-US" b="1" dirty="0" smtClean="0">
              <a:solidFill>
                <a:srgbClr val="008000"/>
              </a:solidFill>
            </a:endParaRPr>
          </a:p>
          <a:p>
            <a:r>
              <a:rPr lang="en-US" b="1" dirty="0" smtClean="0">
                <a:solidFill>
                  <a:srgbClr val="008000"/>
                </a:solidFill>
              </a:rPr>
              <a:t>For Min-Hash matrices: </a:t>
            </a:r>
            <a:endParaRPr lang="en-US" b="1" dirty="0" smtClean="0">
              <a:solidFill>
                <a:srgbClr val="008000"/>
              </a:solidFill>
            </a:endParaRPr>
          </a:p>
          <a:p>
            <a:pPr lvl="1"/>
            <a:r>
              <a:rPr lang="en-US" dirty="0" smtClean="0"/>
              <a:t>Hash columns of </a:t>
            </a:r>
            <a:r>
              <a:rPr lang="en-US" dirty="0">
                <a:solidFill>
                  <a:srgbClr val="FF0066"/>
                </a:solidFill>
              </a:rPr>
              <a:t>signature matrix </a:t>
            </a:r>
            <a:r>
              <a:rPr lang="en-US" b="1" i="1" dirty="0">
                <a:solidFill>
                  <a:srgbClr val="FF0066"/>
                </a:solidFill>
              </a:rPr>
              <a:t>M</a:t>
            </a:r>
            <a:r>
              <a:rPr lang="en-US" dirty="0" smtClean="0"/>
              <a:t> to many buckets</a:t>
            </a:r>
            <a:endParaRPr lang="en-US" dirty="0" smtClean="0"/>
          </a:p>
          <a:p>
            <a:pPr lvl="1"/>
            <a:r>
              <a:rPr lang="en-US" dirty="0" smtClean="0"/>
              <a:t>Each pair of documents that hashes into the </a:t>
            </a:r>
            <a:br>
              <a:rPr lang="en-US" dirty="0" smtClean="0"/>
            </a:br>
            <a:r>
              <a:rPr lang="en-US" dirty="0" smtClean="0"/>
              <a:t>same bucket is a </a:t>
            </a:r>
            <a:r>
              <a:rPr lang="en-US" b="1" dirty="0" smtClean="0">
                <a:solidFill>
                  <a:srgbClr val="FF0066"/>
                </a:solidFill>
              </a:rPr>
              <a:t>candidate pair</a:t>
            </a:r>
            <a:endParaRPr lang="en-US" b="1" dirty="0" smtClean="0">
              <a:solidFill>
                <a:srgbClr val="FF0066"/>
              </a:solidFill>
            </a:endParaRPr>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2" name="Rectangle 41"/>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43" name="Group 69"/>
          <p:cNvGrpSpPr/>
          <p:nvPr/>
        </p:nvGrpSpPr>
        <p:grpSpPr>
          <a:xfrm>
            <a:off x="6822260" y="40046"/>
            <a:ext cx="2309567" cy="1375386"/>
            <a:chOff x="5996233" y="3958614"/>
            <a:chExt cx="2309567" cy="1375386"/>
          </a:xfrm>
        </p:grpSpPr>
        <p:sp>
          <p:nvSpPr>
            <p:cNvPr id="44"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5"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6"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7"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48"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9"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0"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1"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2"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3"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4"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5"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6"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7"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8"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59"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0"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1"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2"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3"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4"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5"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6"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7"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8"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9"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70"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1"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2"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3"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4"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5"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6"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610600" cy="987552"/>
          </a:xfrm>
        </p:spPr>
        <p:txBody>
          <a:bodyPr>
            <a:normAutofit/>
          </a:bodyPr>
          <a:lstStyle/>
          <a:p>
            <a:r>
              <a:rPr lang="en-US" dirty="0" smtClean="0"/>
              <a:t>Candidates from Min-Hash</a:t>
            </a:r>
            <a:endParaRPr lang="en-US" dirty="0"/>
          </a:p>
        </p:txBody>
      </p:sp>
      <p:sp>
        <p:nvSpPr>
          <p:cNvPr id="3" name="Content Placeholder 2"/>
          <p:cNvSpPr>
            <a:spLocks noGrp="1"/>
          </p:cNvSpPr>
          <p:nvPr>
            <p:ph idx="1"/>
          </p:nvPr>
        </p:nvSpPr>
        <p:spPr>
          <a:xfrm>
            <a:off x="457200" y="1524000"/>
            <a:ext cx="8229600" cy="5029201"/>
          </a:xfrm>
        </p:spPr>
        <p:txBody>
          <a:bodyPr>
            <a:normAutofit/>
          </a:bodyPr>
          <a:lstStyle/>
          <a:p>
            <a:r>
              <a:rPr lang="en-US" b="1" dirty="0" smtClean="0">
                <a:solidFill>
                  <a:srgbClr val="0000FF"/>
                </a:solidFill>
              </a:rPr>
              <a:t>Pick a similarity threshold </a:t>
            </a:r>
            <a:r>
              <a:rPr lang="en-US" b="1" i="1" dirty="0" smtClean="0">
                <a:solidFill>
                  <a:srgbClr val="0000FF"/>
                </a:solidFill>
              </a:rPr>
              <a:t>s</a:t>
            </a:r>
            <a:r>
              <a:rPr lang="en-US" b="1" dirty="0" smtClean="0">
                <a:solidFill>
                  <a:srgbClr val="0000FF"/>
                </a:solidFill>
              </a:rPr>
              <a:t> (0 &lt; s &lt; 1)</a:t>
            </a:r>
            <a:endParaRPr lang="en-US" b="1" dirty="0" smtClean="0">
              <a:solidFill>
                <a:srgbClr val="0000FF"/>
              </a:solidFill>
            </a:endParaRPr>
          </a:p>
          <a:p>
            <a:pPr lvl="8"/>
            <a:endParaRPr lang="en-US" dirty="0" smtClean="0"/>
          </a:p>
          <a:p>
            <a:r>
              <a:rPr lang="en-US" dirty="0" smtClean="0"/>
              <a:t>Columns </a:t>
            </a:r>
            <a:r>
              <a:rPr lang="en-US" b="1" i="1" dirty="0" smtClean="0"/>
              <a:t>x</a:t>
            </a:r>
            <a:r>
              <a:rPr lang="en-US" i="1" dirty="0" smtClean="0"/>
              <a:t> </a:t>
            </a:r>
            <a:r>
              <a:rPr lang="en-US" dirty="0" smtClean="0"/>
              <a:t>and </a:t>
            </a:r>
            <a:r>
              <a:rPr lang="en-US" b="1" i="1" dirty="0" smtClean="0"/>
              <a:t>y</a:t>
            </a:r>
            <a:r>
              <a:rPr lang="en-US" dirty="0" smtClean="0"/>
              <a:t> of </a:t>
            </a:r>
            <a:r>
              <a:rPr lang="en-US" b="1" i="1" dirty="0" smtClean="0"/>
              <a:t>M</a:t>
            </a:r>
            <a:r>
              <a:rPr lang="en-US" dirty="0" smtClean="0"/>
              <a:t> are a </a:t>
            </a:r>
            <a:r>
              <a:rPr lang="en-US" b="1" dirty="0" smtClean="0">
                <a:solidFill>
                  <a:srgbClr val="FF0066"/>
                </a:solidFill>
              </a:rPr>
              <a:t>candidate pair</a:t>
            </a:r>
            <a:r>
              <a:rPr lang="en-US" dirty="0" smtClean="0"/>
              <a:t> if their signatures agree on at least fraction </a:t>
            </a:r>
            <a:r>
              <a:rPr lang="en-US" b="1" i="1" dirty="0" smtClean="0"/>
              <a:t>s</a:t>
            </a:r>
            <a:r>
              <a:rPr lang="en-US" dirty="0" smtClean="0"/>
              <a:t> of their rows: </a:t>
            </a:r>
            <a:br>
              <a:rPr lang="en-US" dirty="0" smtClean="0"/>
            </a:br>
            <a:r>
              <a:rPr lang="en-US" b="1" i="1" dirty="0" smtClean="0"/>
              <a:t>M</a:t>
            </a:r>
            <a:r>
              <a:rPr lang="en-US" b="1" dirty="0" smtClean="0"/>
              <a:t> (</a:t>
            </a:r>
            <a:r>
              <a:rPr lang="en-US" b="1" i="1" dirty="0" err="1" smtClean="0"/>
              <a:t>i</a:t>
            </a:r>
            <a:r>
              <a:rPr lang="en-US" b="1" i="1" dirty="0" smtClean="0"/>
              <a:t>, x</a:t>
            </a:r>
            <a:r>
              <a:rPr lang="en-US" b="1" dirty="0" smtClean="0"/>
              <a:t>) = </a:t>
            </a:r>
            <a:r>
              <a:rPr lang="en-US" b="1" i="1" dirty="0" smtClean="0"/>
              <a:t>M</a:t>
            </a:r>
            <a:r>
              <a:rPr lang="en-US" b="1" dirty="0" smtClean="0"/>
              <a:t> (</a:t>
            </a:r>
            <a:r>
              <a:rPr lang="en-US" b="1" i="1" dirty="0" err="1" smtClean="0"/>
              <a:t>i</a:t>
            </a:r>
            <a:r>
              <a:rPr lang="en-US" b="1" i="1" dirty="0" smtClean="0"/>
              <a:t>, y</a:t>
            </a:r>
            <a:r>
              <a:rPr lang="en-US" b="1" dirty="0" smtClean="0"/>
              <a:t>)</a:t>
            </a:r>
            <a:r>
              <a:rPr lang="en-US" dirty="0" smtClean="0"/>
              <a:t> for at least </a:t>
            </a:r>
            <a:r>
              <a:rPr lang="en-US" dirty="0" err="1" smtClean="0"/>
              <a:t>frac</a:t>
            </a:r>
            <a:r>
              <a:rPr lang="en-US" dirty="0" smtClean="0"/>
              <a:t>. </a:t>
            </a:r>
            <a:r>
              <a:rPr lang="en-US" b="1" i="1" dirty="0" smtClean="0"/>
              <a:t>s</a:t>
            </a:r>
            <a:r>
              <a:rPr lang="en-US" dirty="0" smtClean="0"/>
              <a:t> values of </a:t>
            </a:r>
            <a:r>
              <a:rPr lang="en-US" b="1" i="1" dirty="0" err="1" smtClean="0"/>
              <a:t>i</a:t>
            </a:r>
            <a:endParaRPr lang="en-US" b="1" dirty="0" smtClean="0"/>
          </a:p>
          <a:p>
            <a:pPr lvl="1"/>
            <a:r>
              <a:rPr lang="en-US" dirty="0" smtClean="0"/>
              <a:t>We expect documents </a:t>
            </a:r>
            <a:r>
              <a:rPr lang="en-US" b="1" i="1" dirty="0" smtClean="0"/>
              <a:t>x</a:t>
            </a:r>
            <a:r>
              <a:rPr lang="en-US" dirty="0" smtClean="0"/>
              <a:t> and </a:t>
            </a:r>
            <a:r>
              <a:rPr lang="en-US" b="1" i="1" dirty="0" smtClean="0"/>
              <a:t>y</a:t>
            </a:r>
            <a:r>
              <a:rPr lang="en-US" dirty="0" smtClean="0"/>
              <a:t> to have the same (</a:t>
            </a:r>
            <a:r>
              <a:rPr lang="en-US" dirty="0" err="1" smtClean="0"/>
              <a:t>Jaccard</a:t>
            </a:r>
            <a:r>
              <a:rPr lang="en-US" dirty="0" smtClean="0"/>
              <a:t>) similarity as their signatures</a:t>
            </a:r>
            <a:endParaRPr lang="en-US" dirty="0" smtClean="0"/>
          </a:p>
          <a:p>
            <a:endParaRPr lang="en-US" dirty="0"/>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
        <p:nvSpPr>
          <p:cNvPr id="42" name="Rectangle 41"/>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77" name="Group 69"/>
          <p:cNvGrpSpPr/>
          <p:nvPr/>
        </p:nvGrpSpPr>
        <p:grpSpPr>
          <a:xfrm>
            <a:off x="6822260" y="40046"/>
            <a:ext cx="2309567" cy="1375386"/>
            <a:chOff x="5996233" y="3958614"/>
            <a:chExt cx="2309567" cy="1375386"/>
          </a:xfrm>
        </p:grpSpPr>
        <p:sp>
          <p:nvSpPr>
            <p:cNvPr id="78"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79"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80"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81"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82"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3"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4"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5"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6"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7"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8"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9"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0"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1"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2"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3"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4"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5"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6"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7"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8"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9"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0"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1"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2"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3"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4"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5"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6"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7"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8"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9"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0"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610600" cy="987552"/>
          </a:xfrm>
        </p:spPr>
        <p:txBody>
          <a:bodyPr/>
          <a:lstStyle/>
          <a:p>
            <a:r>
              <a:rPr lang="en-US" dirty="0" smtClean="0"/>
              <a:t>LSH for Min-Hash</a:t>
            </a:r>
            <a:endParaRPr lang="en-US" dirty="0"/>
          </a:p>
        </p:txBody>
      </p:sp>
      <p:sp>
        <p:nvSpPr>
          <p:cNvPr id="3" name="Content Placeholder 2"/>
          <p:cNvSpPr>
            <a:spLocks noGrp="1"/>
          </p:cNvSpPr>
          <p:nvPr>
            <p:ph idx="1"/>
          </p:nvPr>
        </p:nvSpPr>
        <p:spPr>
          <a:xfrm>
            <a:off x="457201" y="1295400"/>
            <a:ext cx="7391400" cy="5257801"/>
          </a:xfrm>
        </p:spPr>
        <p:txBody>
          <a:bodyPr/>
          <a:lstStyle/>
          <a:p>
            <a:r>
              <a:rPr lang="en-US" b="1" dirty="0" smtClean="0">
                <a:solidFill>
                  <a:srgbClr val="0000FF"/>
                </a:solidFill>
              </a:rPr>
              <a:t>Big idea:</a:t>
            </a:r>
            <a:r>
              <a:rPr lang="en-US" b="1" dirty="0" smtClean="0">
                <a:solidFill>
                  <a:srgbClr val="D60093"/>
                </a:solidFill>
              </a:rPr>
              <a:t> Hash columns of </a:t>
            </a:r>
            <a:br>
              <a:rPr lang="en-US" b="1" dirty="0" smtClean="0">
                <a:solidFill>
                  <a:srgbClr val="D60093"/>
                </a:solidFill>
              </a:rPr>
            </a:br>
            <a:r>
              <a:rPr lang="en-US" b="1" dirty="0" smtClean="0">
                <a:solidFill>
                  <a:srgbClr val="D60093"/>
                </a:solidFill>
              </a:rPr>
              <a:t>signature matrix </a:t>
            </a:r>
            <a:r>
              <a:rPr lang="en-US" b="1" i="1" dirty="0" smtClean="0">
                <a:solidFill>
                  <a:srgbClr val="D60093"/>
                </a:solidFill>
              </a:rPr>
              <a:t>M</a:t>
            </a:r>
            <a:r>
              <a:rPr lang="en-US" b="1" dirty="0" smtClean="0">
                <a:solidFill>
                  <a:srgbClr val="D60093"/>
                </a:solidFill>
              </a:rPr>
              <a:t> several times</a:t>
            </a:r>
            <a:endParaRPr lang="en-US" b="1" dirty="0" smtClean="0">
              <a:solidFill>
                <a:srgbClr val="D60093"/>
              </a:solidFill>
            </a:endParaRPr>
          </a:p>
          <a:p>
            <a:pPr lvl="8"/>
            <a:endParaRPr lang="en-US" dirty="0" smtClean="0"/>
          </a:p>
          <a:p>
            <a:r>
              <a:rPr lang="en-US" dirty="0" smtClean="0"/>
              <a:t>Arrange that (only) </a:t>
            </a:r>
            <a:r>
              <a:rPr lang="en-US" b="1" dirty="0" smtClean="0"/>
              <a:t>similar columns</a:t>
            </a:r>
            <a:r>
              <a:rPr lang="en-US" dirty="0" smtClean="0"/>
              <a:t> are likely to </a:t>
            </a:r>
            <a:r>
              <a:rPr lang="en-US" b="1" dirty="0" smtClean="0"/>
              <a:t>hash to the same bucket</a:t>
            </a:r>
            <a:r>
              <a:rPr lang="en-US" dirty="0" smtClean="0"/>
              <a:t>, with high probability</a:t>
            </a:r>
            <a:endParaRPr lang="en-US" dirty="0" smtClean="0"/>
          </a:p>
          <a:p>
            <a:pPr lvl="8"/>
            <a:endParaRPr lang="en-US" dirty="0" smtClean="0"/>
          </a:p>
          <a:p>
            <a:r>
              <a:rPr lang="en-US" b="1" dirty="0" smtClean="0">
                <a:solidFill>
                  <a:srgbClr val="008000"/>
                </a:solidFill>
              </a:rPr>
              <a:t>Candidate pairs are those that hash to the same bucket</a:t>
            </a:r>
            <a:endParaRPr lang="en-US" b="1" dirty="0" smtClean="0">
              <a:solidFill>
                <a:srgbClr val="008000"/>
              </a:solidFill>
            </a:endParaRPr>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
        <p:nvSpPr>
          <p:cNvPr id="77" name="Rectangle 7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47"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58"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9"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dirty="0"/>
              <a:t>Partition </a:t>
            </a:r>
            <a:r>
              <a:rPr lang="en-US" i="1" dirty="0" smtClean="0"/>
              <a:t>M</a:t>
            </a:r>
            <a:r>
              <a:rPr lang="en-US" dirty="0" smtClean="0"/>
              <a:t> into </a:t>
            </a:r>
            <a:r>
              <a:rPr lang="en-US" i="1" dirty="0" smtClean="0"/>
              <a:t>b</a:t>
            </a:r>
            <a:r>
              <a:rPr lang="en-US" dirty="0" smtClean="0"/>
              <a:t> Bands</a:t>
            </a:r>
            <a:endParaRPr lang="en-US" dirty="0"/>
          </a:p>
        </p:txBody>
      </p:sp>
      <p:sp>
        <p:nvSpPr>
          <p:cNvPr id="18" name="Footer Placeholder 17"/>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16" name="Slide Number Placeholder 4"/>
          <p:cNvSpPr>
            <a:spLocks noGrp="1"/>
          </p:cNvSpPr>
          <p:nvPr>
            <p:ph type="sldNum" sz="quarter" idx="12"/>
          </p:nvPr>
        </p:nvSpPr>
        <p:spPr/>
        <p:txBody>
          <a:bodyPr/>
          <a:lstStyle/>
          <a:p>
            <a:fld id="{E33B6F43-D011-4C92-BC19-A651E84D2484}" type="slidenum">
              <a:rPr lang="en-US"/>
            </a:fld>
            <a:endParaRPr lang="en-US"/>
          </a:p>
        </p:txBody>
      </p:sp>
      <p:sp>
        <p:nvSpPr>
          <p:cNvPr id="82947" name="Rectangle 3"/>
          <p:cNvSpPr>
            <a:spLocks noChangeArrowheads="1"/>
          </p:cNvSpPr>
          <p:nvPr/>
        </p:nvSpPr>
        <p:spPr bwMode="auto">
          <a:xfrm>
            <a:off x="2590800" y="1905000"/>
            <a:ext cx="4343400" cy="4191000"/>
          </a:xfrm>
          <a:prstGeom prst="rect">
            <a:avLst/>
          </a:prstGeom>
          <a:solidFill>
            <a:srgbClr val="FFFF99">
              <a:alpha val="50000"/>
            </a:srgbClr>
          </a:solidFill>
          <a:ln w="9525">
            <a:solidFill>
              <a:schemeClr val="tx1"/>
            </a:solidFill>
            <a:miter lim="800000"/>
          </a:ln>
          <a:effectLst/>
        </p:spPr>
        <p:txBody>
          <a:bodyPr wrap="none" anchor="ctr"/>
          <a:lstStyle/>
          <a:p>
            <a:endParaRPr lang="en-US"/>
          </a:p>
        </p:txBody>
      </p:sp>
      <p:sp>
        <p:nvSpPr>
          <p:cNvPr id="82948" name="Line 4"/>
          <p:cNvSpPr>
            <a:spLocks noChangeShapeType="1"/>
          </p:cNvSpPr>
          <p:nvPr/>
        </p:nvSpPr>
        <p:spPr bwMode="auto">
          <a:xfrm>
            <a:off x="2590800" y="2743200"/>
            <a:ext cx="4343400" cy="0"/>
          </a:xfrm>
          <a:prstGeom prst="line">
            <a:avLst/>
          </a:prstGeom>
          <a:noFill/>
          <a:ln w="9525">
            <a:solidFill>
              <a:schemeClr val="tx1"/>
            </a:solidFill>
            <a:round/>
          </a:ln>
          <a:effectLst/>
        </p:spPr>
        <p:txBody>
          <a:bodyPr/>
          <a:lstStyle/>
          <a:p>
            <a:endParaRPr lang="en-US"/>
          </a:p>
        </p:txBody>
      </p:sp>
      <p:sp>
        <p:nvSpPr>
          <p:cNvPr id="82949" name="Line 5"/>
          <p:cNvSpPr>
            <a:spLocks noChangeShapeType="1"/>
          </p:cNvSpPr>
          <p:nvPr/>
        </p:nvSpPr>
        <p:spPr bwMode="auto">
          <a:xfrm>
            <a:off x="2590800" y="3581400"/>
            <a:ext cx="4343400" cy="0"/>
          </a:xfrm>
          <a:prstGeom prst="line">
            <a:avLst/>
          </a:prstGeom>
          <a:noFill/>
          <a:ln w="9525">
            <a:solidFill>
              <a:schemeClr val="tx1"/>
            </a:solidFill>
            <a:round/>
          </a:ln>
          <a:effectLst/>
        </p:spPr>
        <p:txBody>
          <a:bodyPr/>
          <a:lstStyle/>
          <a:p>
            <a:endParaRPr lang="en-US"/>
          </a:p>
        </p:txBody>
      </p:sp>
      <p:sp>
        <p:nvSpPr>
          <p:cNvPr id="82950" name="Line 6"/>
          <p:cNvSpPr>
            <a:spLocks noChangeShapeType="1"/>
          </p:cNvSpPr>
          <p:nvPr/>
        </p:nvSpPr>
        <p:spPr bwMode="auto">
          <a:xfrm>
            <a:off x="2590800" y="4419600"/>
            <a:ext cx="4343400" cy="0"/>
          </a:xfrm>
          <a:prstGeom prst="line">
            <a:avLst/>
          </a:prstGeom>
          <a:noFill/>
          <a:ln w="9525">
            <a:solidFill>
              <a:schemeClr val="tx1"/>
            </a:solidFill>
            <a:round/>
          </a:ln>
          <a:effectLst/>
        </p:spPr>
        <p:txBody>
          <a:bodyPr/>
          <a:lstStyle/>
          <a:p>
            <a:endParaRPr lang="en-US"/>
          </a:p>
        </p:txBody>
      </p:sp>
      <p:sp>
        <p:nvSpPr>
          <p:cNvPr id="82951" name="Line 7"/>
          <p:cNvSpPr>
            <a:spLocks noChangeShapeType="1"/>
          </p:cNvSpPr>
          <p:nvPr/>
        </p:nvSpPr>
        <p:spPr bwMode="auto">
          <a:xfrm>
            <a:off x="2590800" y="5257800"/>
            <a:ext cx="4343400" cy="0"/>
          </a:xfrm>
          <a:prstGeom prst="line">
            <a:avLst/>
          </a:prstGeom>
          <a:noFill/>
          <a:ln w="9525">
            <a:solidFill>
              <a:schemeClr val="tx1"/>
            </a:solidFill>
            <a:round/>
          </a:ln>
          <a:effectLst/>
        </p:spPr>
        <p:txBody>
          <a:bodyPr/>
          <a:lstStyle/>
          <a:p>
            <a:endParaRPr lang="en-US"/>
          </a:p>
        </p:txBody>
      </p:sp>
      <p:sp>
        <p:nvSpPr>
          <p:cNvPr id="82952" name="Text Box 8"/>
          <p:cNvSpPr txBox="1">
            <a:spLocks noChangeArrowheads="1"/>
          </p:cNvSpPr>
          <p:nvPr/>
        </p:nvSpPr>
        <p:spPr bwMode="auto">
          <a:xfrm>
            <a:off x="3489083" y="6173788"/>
            <a:ext cx="2151551" cy="369332"/>
          </a:xfrm>
          <a:prstGeom prst="rect">
            <a:avLst/>
          </a:prstGeom>
          <a:noFill/>
          <a:ln w="9525">
            <a:noFill/>
            <a:prstDash val="dash"/>
            <a:miter lim="800000"/>
          </a:ln>
          <a:effectLst/>
        </p:spPr>
        <p:txBody>
          <a:bodyPr wrap="none">
            <a:spAutoFit/>
          </a:bodyPr>
          <a:lstStyle/>
          <a:p>
            <a:pPr algn="ctr"/>
            <a:r>
              <a:rPr lang="en-US" b="1" dirty="0" smtClean="0">
                <a:solidFill>
                  <a:srgbClr val="008000"/>
                </a:solidFill>
              </a:rPr>
              <a:t>Signature matrix  </a:t>
            </a:r>
            <a:r>
              <a:rPr lang="en-US" b="1" i="1" dirty="0" smtClean="0">
                <a:solidFill>
                  <a:srgbClr val="008000"/>
                </a:solidFill>
              </a:rPr>
              <a:t>M</a:t>
            </a:r>
            <a:endParaRPr lang="en-US" b="1" i="1" dirty="0">
              <a:solidFill>
                <a:srgbClr val="008000"/>
              </a:solidFill>
            </a:endParaRPr>
          </a:p>
        </p:txBody>
      </p:sp>
      <p:sp>
        <p:nvSpPr>
          <p:cNvPr id="82953" name="Text Box 9"/>
          <p:cNvSpPr txBox="1">
            <a:spLocks noChangeArrowheads="1"/>
          </p:cNvSpPr>
          <p:nvPr/>
        </p:nvSpPr>
        <p:spPr bwMode="auto">
          <a:xfrm>
            <a:off x="7481358" y="2744788"/>
            <a:ext cx="1061509" cy="646331"/>
          </a:xfrm>
          <a:prstGeom prst="rect">
            <a:avLst/>
          </a:prstGeom>
          <a:noFill/>
          <a:ln w="9525">
            <a:noFill/>
            <a:prstDash val="dash"/>
            <a:miter lim="800000"/>
          </a:ln>
          <a:effectLst/>
        </p:spPr>
        <p:txBody>
          <a:bodyPr wrap="none">
            <a:spAutoFit/>
          </a:bodyPr>
          <a:lstStyle/>
          <a:p>
            <a:pPr algn="ctr"/>
            <a:r>
              <a:rPr lang="en-US" b="1" i="1" dirty="0">
                <a:solidFill>
                  <a:srgbClr val="008000"/>
                </a:solidFill>
              </a:rPr>
              <a:t>r </a:t>
            </a:r>
            <a:r>
              <a:rPr lang="en-US" b="1" dirty="0">
                <a:solidFill>
                  <a:srgbClr val="008000"/>
                </a:solidFill>
              </a:rPr>
              <a:t> rows</a:t>
            </a:r>
            <a:endParaRPr lang="en-US" b="1" dirty="0">
              <a:solidFill>
                <a:srgbClr val="008000"/>
              </a:solidFill>
            </a:endParaRPr>
          </a:p>
          <a:p>
            <a:pPr algn="ctr"/>
            <a:r>
              <a:rPr lang="en-US" b="1" dirty="0">
                <a:solidFill>
                  <a:srgbClr val="008000"/>
                </a:solidFill>
              </a:rPr>
              <a:t>per band</a:t>
            </a:r>
            <a:endParaRPr lang="en-US" b="1" dirty="0">
              <a:solidFill>
                <a:srgbClr val="008000"/>
              </a:solidFill>
            </a:endParaRPr>
          </a:p>
        </p:txBody>
      </p:sp>
      <p:sp>
        <p:nvSpPr>
          <p:cNvPr id="82954" name="Line 10"/>
          <p:cNvSpPr>
            <a:spLocks noChangeShapeType="1"/>
          </p:cNvSpPr>
          <p:nvPr/>
        </p:nvSpPr>
        <p:spPr bwMode="auto">
          <a:xfrm>
            <a:off x="7165975" y="2741613"/>
            <a:ext cx="0" cy="841375"/>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82955" name="Line 11"/>
          <p:cNvSpPr>
            <a:spLocks noChangeShapeType="1"/>
          </p:cNvSpPr>
          <p:nvPr/>
        </p:nvSpPr>
        <p:spPr bwMode="auto">
          <a:xfrm>
            <a:off x="2057400" y="1905000"/>
            <a:ext cx="0" cy="419100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82956" name="Text Box 12"/>
          <p:cNvSpPr txBox="1">
            <a:spLocks noChangeArrowheads="1"/>
          </p:cNvSpPr>
          <p:nvPr/>
        </p:nvSpPr>
        <p:spPr bwMode="auto">
          <a:xfrm>
            <a:off x="756217" y="3506788"/>
            <a:ext cx="998991" cy="369332"/>
          </a:xfrm>
          <a:prstGeom prst="rect">
            <a:avLst/>
          </a:prstGeom>
          <a:noFill/>
          <a:ln w="9525">
            <a:noFill/>
            <a:miter lim="800000"/>
          </a:ln>
          <a:effectLst/>
        </p:spPr>
        <p:txBody>
          <a:bodyPr wrap="none">
            <a:spAutoFit/>
          </a:bodyPr>
          <a:lstStyle/>
          <a:p>
            <a:pPr algn="ctr"/>
            <a:r>
              <a:rPr lang="en-US" b="1" i="1" dirty="0">
                <a:solidFill>
                  <a:srgbClr val="008000"/>
                </a:solidFill>
              </a:rPr>
              <a:t>b</a:t>
            </a:r>
            <a:r>
              <a:rPr lang="en-US" b="1" dirty="0">
                <a:solidFill>
                  <a:srgbClr val="008000"/>
                </a:solidFill>
              </a:rPr>
              <a:t>  bands</a:t>
            </a:r>
            <a:endParaRPr lang="en-US" b="1" dirty="0">
              <a:solidFill>
                <a:srgbClr val="008000"/>
              </a:solidFill>
            </a:endParaRPr>
          </a:p>
        </p:txBody>
      </p:sp>
      <p:sp>
        <p:nvSpPr>
          <p:cNvPr id="82957" name="Rectangle 13"/>
          <p:cNvSpPr>
            <a:spLocks noChangeArrowheads="1"/>
          </p:cNvSpPr>
          <p:nvPr/>
        </p:nvSpPr>
        <p:spPr bwMode="auto">
          <a:xfrm>
            <a:off x="4495800" y="1905000"/>
            <a:ext cx="228600" cy="4191000"/>
          </a:xfrm>
          <a:prstGeom prst="rect">
            <a:avLst/>
          </a:prstGeom>
          <a:solidFill>
            <a:srgbClr val="CC99FF">
              <a:alpha val="50000"/>
            </a:srgbClr>
          </a:solidFill>
          <a:ln w="9525">
            <a:solidFill>
              <a:schemeClr val="tx1"/>
            </a:solidFill>
            <a:miter lim="800000"/>
          </a:ln>
          <a:effectLst/>
        </p:spPr>
        <p:txBody>
          <a:bodyPr wrap="none" anchor="ctr"/>
          <a:lstStyle/>
          <a:p>
            <a:endParaRPr lang="en-US"/>
          </a:p>
        </p:txBody>
      </p:sp>
      <p:sp>
        <p:nvSpPr>
          <p:cNvPr id="82959" name="Line 15"/>
          <p:cNvSpPr>
            <a:spLocks noChangeShapeType="1"/>
          </p:cNvSpPr>
          <p:nvPr/>
        </p:nvSpPr>
        <p:spPr bwMode="auto">
          <a:xfrm flipH="1" flipV="1">
            <a:off x="4724400" y="3276600"/>
            <a:ext cx="2590800" cy="2057400"/>
          </a:xfrm>
          <a:prstGeom prst="line">
            <a:avLst/>
          </a:prstGeom>
          <a:noFill/>
          <a:ln w="9525">
            <a:solidFill>
              <a:schemeClr val="tx1"/>
            </a:solidFill>
            <a:round/>
            <a:tailEnd type="triangle" w="med" len="med"/>
          </a:ln>
          <a:effectLst/>
        </p:spPr>
        <p:txBody>
          <a:bodyPr/>
          <a:lstStyle/>
          <a:p>
            <a:endParaRPr lang="en-US"/>
          </a:p>
        </p:txBody>
      </p:sp>
      <p:sp>
        <p:nvSpPr>
          <p:cNvPr id="82960" name="Text Box 16"/>
          <p:cNvSpPr txBox="1">
            <a:spLocks noChangeArrowheads="1"/>
          </p:cNvSpPr>
          <p:nvPr/>
        </p:nvSpPr>
        <p:spPr bwMode="auto">
          <a:xfrm>
            <a:off x="7451725" y="5060950"/>
            <a:ext cx="1119188" cy="641350"/>
          </a:xfrm>
          <a:prstGeom prst="rect">
            <a:avLst/>
          </a:prstGeom>
          <a:noFill/>
          <a:ln w="9525">
            <a:noFill/>
            <a:miter lim="800000"/>
          </a:ln>
          <a:effectLst/>
        </p:spPr>
        <p:txBody>
          <a:bodyPr wrap="none">
            <a:spAutoFit/>
          </a:bodyPr>
          <a:lstStyle/>
          <a:p>
            <a:r>
              <a:rPr lang="en-US" sz="1800" b="1">
                <a:solidFill>
                  <a:srgbClr val="008000"/>
                </a:solidFill>
              </a:rPr>
              <a:t>   One</a:t>
            </a:r>
            <a:endParaRPr lang="en-US" sz="1800" b="1">
              <a:solidFill>
                <a:srgbClr val="008000"/>
              </a:solidFill>
            </a:endParaRPr>
          </a:p>
          <a:p>
            <a:r>
              <a:rPr lang="en-US" sz="1800" b="1">
                <a:solidFill>
                  <a:srgbClr val="008000"/>
                </a:solidFill>
              </a:rPr>
              <a:t>signature</a:t>
            </a:r>
            <a:endParaRPr lang="en-US" sz="1800" b="1">
              <a:solidFill>
                <a:srgbClr val="008000"/>
              </a:solidFill>
            </a:endParaRPr>
          </a:p>
        </p:txBody>
      </p:sp>
      <p:sp>
        <p:nvSpPr>
          <p:cNvPr id="54" name="Rectangle 53"/>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89" name="Group 69"/>
          <p:cNvGrpSpPr/>
          <p:nvPr/>
        </p:nvGrpSpPr>
        <p:grpSpPr>
          <a:xfrm>
            <a:off x="6822260" y="40046"/>
            <a:ext cx="2309567" cy="1375386"/>
            <a:chOff x="5996233" y="3958614"/>
            <a:chExt cx="2309567" cy="1375386"/>
          </a:xfrm>
        </p:grpSpPr>
        <p:sp>
          <p:nvSpPr>
            <p:cNvPr id="90"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1"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2"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3"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4"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5"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6"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7"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8"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9"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0"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1"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2"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3"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4"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105"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6"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7"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8"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9"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0"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1"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2"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13"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14"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15"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16"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7"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8"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19"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20"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21"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22"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r>
              <a:rPr lang="en-US" dirty="0"/>
              <a:t>Partition </a:t>
            </a:r>
            <a:r>
              <a:rPr lang="en-US" dirty="0" smtClean="0"/>
              <a:t>M into Bands</a:t>
            </a:r>
            <a:endParaRPr lang="en-US" dirty="0"/>
          </a:p>
        </p:txBody>
      </p:sp>
      <p:sp>
        <p:nvSpPr>
          <p:cNvPr id="83971" name="Rectangle 3"/>
          <p:cNvSpPr>
            <a:spLocks noGrp="1" noChangeArrowheads="1"/>
          </p:cNvSpPr>
          <p:nvPr>
            <p:ph idx="1"/>
          </p:nvPr>
        </p:nvSpPr>
        <p:spPr>
          <a:xfrm>
            <a:off x="457200" y="1295400"/>
            <a:ext cx="7848600" cy="5257801"/>
          </a:xfrm>
        </p:spPr>
        <p:txBody>
          <a:bodyPr>
            <a:normAutofit/>
          </a:bodyPr>
          <a:lstStyle/>
          <a:p>
            <a:r>
              <a:rPr lang="en-US" dirty="0"/>
              <a:t>Divide matrix </a:t>
            </a:r>
            <a:r>
              <a:rPr lang="en-US" b="1" i="1" dirty="0"/>
              <a:t>M</a:t>
            </a:r>
            <a:r>
              <a:rPr lang="en-US" dirty="0"/>
              <a:t> </a:t>
            </a:r>
            <a:r>
              <a:rPr lang="en-US" dirty="0" smtClean="0"/>
              <a:t>into </a:t>
            </a:r>
            <a:r>
              <a:rPr lang="en-US" b="1" i="1" dirty="0"/>
              <a:t>b</a:t>
            </a:r>
            <a:r>
              <a:rPr lang="en-US" i="1" dirty="0"/>
              <a:t> </a:t>
            </a:r>
            <a:r>
              <a:rPr lang="en-US" dirty="0" smtClean="0"/>
              <a:t>bands </a:t>
            </a:r>
            <a:r>
              <a:rPr lang="en-US" dirty="0"/>
              <a:t>of </a:t>
            </a:r>
            <a:r>
              <a:rPr lang="en-US" b="1" i="1" dirty="0"/>
              <a:t>r</a:t>
            </a:r>
            <a:r>
              <a:rPr lang="en-US" dirty="0"/>
              <a:t> </a:t>
            </a:r>
            <a:r>
              <a:rPr lang="en-US" dirty="0" smtClean="0"/>
              <a:t>rows</a:t>
            </a:r>
            <a:endParaRPr lang="en-US" dirty="0"/>
          </a:p>
          <a:p>
            <a:pPr lvl="8"/>
            <a:endParaRPr lang="en-US" dirty="0"/>
          </a:p>
          <a:p>
            <a:r>
              <a:rPr lang="en-US" dirty="0"/>
              <a:t>For each band, hash its portion of each column to a hash table with </a:t>
            </a:r>
            <a:r>
              <a:rPr lang="en-US" b="1" i="1" dirty="0" smtClean="0"/>
              <a:t>k</a:t>
            </a:r>
            <a:r>
              <a:rPr lang="en-US" dirty="0" smtClean="0"/>
              <a:t> buckets</a:t>
            </a:r>
            <a:endParaRPr lang="en-US" dirty="0"/>
          </a:p>
          <a:p>
            <a:pPr lvl="1"/>
            <a:r>
              <a:rPr lang="en-US" dirty="0"/>
              <a:t>Make </a:t>
            </a:r>
            <a:r>
              <a:rPr lang="en-US" b="1" i="1" dirty="0"/>
              <a:t>k</a:t>
            </a:r>
            <a:r>
              <a:rPr lang="en-US" dirty="0"/>
              <a:t> </a:t>
            </a:r>
            <a:r>
              <a:rPr lang="en-US" dirty="0" smtClean="0"/>
              <a:t>as </a:t>
            </a:r>
            <a:r>
              <a:rPr lang="en-US" dirty="0"/>
              <a:t>large as </a:t>
            </a:r>
            <a:r>
              <a:rPr lang="en-US" dirty="0" smtClean="0"/>
              <a:t>possible</a:t>
            </a:r>
            <a:endParaRPr lang="en-US" dirty="0" smtClean="0"/>
          </a:p>
          <a:p>
            <a:pPr lvl="8"/>
            <a:endParaRPr lang="en-US" dirty="0"/>
          </a:p>
          <a:p>
            <a:r>
              <a:rPr lang="en-US" b="1" i="1" dirty="0">
                <a:solidFill>
                  <a:srgbClr val="FF0066"/>
                </a:solidFill>
              </a:rPr>
              <a:t>Candidate</a:t>
            </a:r>
            <a:r>
              <a:rPr lang="en-US" dirty="0">
                <a:solidFill>
                  <a:srgbClr val="FF0066"/>
                </a:solidFill>
              </a:rPr>
              <a:t> </a:t>
            </a:r>
            <a:r>
              <a:rPr lang="en-US" dirty="0"/>
              <a:t>column pairs are those that hash to the same bucket for </a:t>
            </a:r>
            <a:r>
              <a:rPr lang="en-US" b="1" dirty="0">
                <a:latin typeface="Lucida Sans Unicode" panose="020B0602030504020204" pitchFamily="34" charset="0"/>
              </a:rPr>
              <a:t>≥</a:t>
            </a:r>
            <a:r>
              <a:rPr lang="en-US" b="1" dirty="0"/>
              <a:t> 1</a:t>
            </a:r>
            <a:r>
              <a:rPr lang="en-US" dirty="0"/>
              <a:t> </a:t>
            </a:r>
            <a:r>
              <a:rPr lang="en-US" dirty="0" smtClean="0"/>
              <a:t>band</a:t>
            </a:r>
            <a:endParaRPr lang="en-US" dirty="0" smtClean="0"/>
          </a:p>
          <a:p>
            <a:pPr lvl="8"/>
            <a:endParaRPr lang="en-US" dirty="0"/>
          </a:p>
          <a:p>
            <a:r>
              <a:rPr lang="en-US" dirty="0"/>
              <a:t>Tune</a:t>
            </a:r>
            <a:r>
              <a:rPr lang="en-US" i="1" dirty="0"/>
              <a:t> </a:t>
            </a:r>
            <a:r>
              <a:rPr lang="en-US" b="1" i="1" dirty="0"/>
              <a:t>b</a:t>
            </a:r>
            <a:r>
              <a:rPr lang="en-US" dirty="0"/>
              <a:t> and </a:t>
            </a:r>
            <a:r>
              <a:rPr lang="en-US" b="1" i="1" dirty="0"/>
              <a:t>r</a:t>
            </a:r>
            <a:r>
              <a:rPr lang="en-US" dirty="0"/>
              <a:t> </a:t>
            </a:r>
            <a:r>
              <a:rPr lang="en-US" dirty="0" smtClean="0"/>
              <a:t>to </a:t>
            </a:r>
            <a:r>
              <a:rPr lang="en-US" dirty="0"/>
              <a:t>catch most similar pairs, </a:t>
            </a:r>
            <a:br>
              <a:rPr lang="en-US" dirty="0" smtClean="0"/>
            </a:br>
            <a:r>
              <a:rPr lang="en-US" dirty="0" smtClean="0"/>
              <a:t>but </a:t>
            </a:r>
            <a:r>
              <a:rPr lang="en-US" dirty="0"/>
              <a:t>few </a:t>
            </a:r>
            <a:r>
              <a:rPr lang="en-US" dirty="0" smtClean="0"/>
              <a:t>non-similar pairs</a:t>
            </a:r>
            <a:endParaRPr lang="en-US" dirty="0"/>
          </a:p>
        </p:txBody>
      </p:sp>
      <p:sp>
        <p:nvSpPr>
          <p:cNvPr id="4" name="Slide Number Placeholder 5"/>
          <p:cNvSpPr>
            <a:spLocks noGrp="1"/>
          </p:cNvSpPr>
          <p:nvPr>
            <p:ph type="sldNum" sz="quarter" idx="12"/>
          </p:nvPr>
        </p:nvSpPr>
        <p:spPr/>
        <p:txBody>
          <a:bodyPr/>
          <a:lstStyle/>
          <a:p>
            <a:fld id="{53505364-764E-4F57-BB15-862812A75A57}" type="slidenum">
              <a:rPr lang="en-US"/>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2" descr="0002_scenery_00022_192691632_7262b1a623_69_86901650@N00"/>
          <p:cNvPicPr>
            <a:picLocks noChangeAspect="1" noChangeArrowheads="1"/>
          </p:cNvPicPr>
          <p:nvPr/>
        </p:nvPicPr>
        <p:blipFill>
          <a:blip r:embed="rId1" cstate="print"/>
          <a:srcRect/>
          <a:stretch>
            <a:fillRect/>
          </a:stretch>
        </p:blipFill>
        <p:spPr bwMode="auto">
          <a:xfrm>
            <a:off x="990600" y="4529137"/>
            <a:ext cx="1204913" cy="1604963"/>
          </a:xfrm>
          <a:prstGeom prst="rect">
            <a:avLst/>
          </a:prstGeom>
          <a:noFill/>
        </p:spPr>
      </p:pic>
      <p:pic>
        <p:nvPicPr>
          <p:cNvPr id="153603" name="Picture 3" descr="0003_unlabelled_jlandscape-0007_image_007067"/>
          <p:cNvPicPr>
            <a:picLocks noChangeAspect="1" noChangeArrowheads="1"/>
          </p:cNvPicPr>
          <p:nvPr/>
        </p:nvPicPr>
        <p:blipFill>
          <a:blip r:embed="rId2" cstate="print"/>
          <a:srcRect/>
          <a:stretch>
            <a:fillRect/>
          </a:stretch>
        </p:blipFill>
        <p:spPr bwMode="auto">
          <a:xfrm>
            <a:off x="914400" y="1752600"/>
            <a:ext cx="1141413" cy="1524000"/>
          </a:xfrm>
          <a:prstGeom prst="rect">
            <a:avLst/>
          </a:prstGeom>
          <a:noFill/>
        </p:spPr>
      </p:pic>
      <p:pic>
        <p:nvPicPr>
          <p:cNvPr id="153604" name="Picture 4" descr="0004_scenery_00034_306202524_c6a3a17925_105_54201875@N00"/>
          <p:cNvPicPr>
            <a:picLocks noChangeAspect="1" noChangeArrowheads="1"/>
          </p:cNvPicPr>
          <p:nvPr/>
        </p:nvPicPr>
        <p:blipFill>
          <a:blip r:embed="rId3" cstate="print"/>
          <a:srcRect/>
          <a:stretch>
            <a:fillRect/>
          </a:stretch>
        </p:blipFill>
        <p:spPr bwMode="auto">
          <a:xfrm>
            <a:off x="2819400" y="5062537"/>
            <a:ext cx="1581150" cy="1185863"/>
          </a:xfrm>
          <a:prstGeom prst="rect">
            <a:avLst/>
          </a:prstGeom>
          <a:noFill/>
        </p:spPr>
      </p:pic>
      <p:pic>
        <p:nvPicPr>
          <p:cNvPr id="153605" name="Picture 5" descr="0005_unlabelled_landscape-0051_image_051342"/>
          <p:cNvPicPr>
            <a:picLocks noChangeAspect="1" noChangeArrowheads="1"/>
          </p:cNvPicPr>
          <p:nvPr/>
        </p:nvPicPr>
        <p:blipFill>
          <a:blip r:embed="rId4" cstate="print"/>
          <a:srcRect/>
          <a:stretch>
            <a:fillRect/>
          </a:stretch>
        </p:blipFill>
        <p:spPr bwMode="auto">
          <a:xfrm>
            <a:off x="2590800" y="1277938"/>
            <a:ext cx="1447800" cy="1084262"/>
          </a:xfrm>
          <a:prstGeom prst="rect">
            <a:avLst/>
          </a:prstGeom>
          <a:noFill/>
        </p:spPr>
      </p:pic>
      <p:pic>
        <p:nvPicPr>
          <p:cNvPr id="153606" name="Picture 6" descr="0006_vacation_00015_34293411_a0921e9bb9_23_36083508@N00"/>
          <p:cNvPicPr>
            <a:picLocks noChangeAspect="1" noChangeArrowheads="1"/>
          </p:cNvPicPr>
          <p:nvPr/>
        </p:nvPicPr>
        <p:blipFill>
          <a:blip r:embed="rId5" cstate="print"/>
          <a:srcRect/>
          <a:stretch>
            <a:fillRect/>
          </a:stretch>
        </p:blipFill>
        <p:spPr bwMode="auto">
          <a:xfrm>
            <a:off x="7234238" y="3133725"/>
            <a:ext cx="1604962" cy="1209675"/>
          </a:xfrm>
          <a:prstGeom prst="rect">
            <a:avLst/>
          </a:prstGeom>
          <a:noFill/>
        </p:spPr>
      </p:pic>
      <p:pic>
        <p:nvPicPr>
          <p:cNvPr id="153607" name="Picture 7" descr="0007_river_00094_101141378_afffb5b74b_28_99737037@N00"/>
          <p:cNvPicPr>
            <a:picLocks noChangeAspect="1" noChangeArrowheads="1"/>
          </p:cNvPicPr>
          <p:nvPr/>
        </p:nvPicPr>
        <p:blipFill>
          <a:blip r:embed="rId6" cstate="print"/>
          <a:srcRect/>
          <a:stretch>
            <a:fillRect/>
          </a:stretch>
        </p:blipFill>
        <p:spPr bwMode="auto">
          <a:xfrm>
            <a:off x="4876800" y="4910137"/>
            <a:ext cx="1604963" cy="1203325"/>
          </a:xfrm>
          <a:prstGeom prst="rect">
            <a:avLst/>
          </a:prstGeom>
          <a:noFill/>
        </p:spPr>
      </p:pic>
      <p:pic>
        <p:nvPicPr>
          <p:cNvPr id="153608" name="Picture 8" descr="0008_vacation_00075_73543768_2b41c11284_34_45447737@N00"/>
          <p:cNvPicPr>
            <a:picLocks noChangeAspect="1" noChangeArrowheads="1"/>
          </p:cNvPicPr>
          <p:nvPr/>
        </p:nvPicPr>
        <p:blipFill>
          <a:blip r:embed="rId7" cstate="print"/>
          <a:srcRect/>
          <a:stretch>
            <a:fillRect/>
          </a:stretch>
        </p:blipFill>
        <p:spPr bwMode="auto">
          <a:xfrm>
            <a:off x="304800" y="3316287"/>
            <a:ext cx="1371600" cy="1027113"/>
          </a:xfrm>
          <a:prstGeom prst="rect">
            <a:avLst/>
          </a:prstGeom>
          <a:noFill/>
        </p:spPr>
      </p:pic>
      <p:pic>
        <p:nvPicPr>
          <p:cNvPr id="153609" name="Picture 9" descr="0009_vacation2_00011_93849155_618bf94392_15_81504796@N00"/>
          <p:cNvPicPr>
            <a:picLocks noChangeAspect="1" noChangeArrowheads="1"/>
          </p:cNvPicPr>
          <p:nvPr/>
        </p:nvPicPr>
        <p:blipFill>
          <a:blip r:embed="rId8" cstate="print"/>
          <a:srcRect/>
          <a:stretch>
            <a:fillRect/>
          </a:stretch>
        </p:blipFill>
        <p:spPr bwMode="auto">
          <a:xfrm>
            <a:off x="6858000" y="1828800"/>
            <a:ext cx="1604963" cy="1198563"/>
          </a:xfrm>
          <a:prstGeom prst="rect">
            <a:avLst/>
          </a:prstGeom>
          <a:noFill/>
        </p:spPr>
      </p:pic>
      <p:pic>
        <p:nvPicPr>
          <p:cNvPr id="153610" name="Picture 10" descr="0010_scenic_00019_374590006_2c5ef01699_143_86537549@N00"/>
          <p:cNvPicPr>
            <a:picLocks noChangeAspect="1" noChangeArrowheads="1"/>
          </p:cNvPicPr>
          <p:nvPr/>
        </p:nvPicPr>
        <p:blipFill>
          <a:blip r:embed="rId9" cstate="print"/>
          <a:srcRect/>
          <a:stretch>
            <a:fillRect/>
          </a:stretch>
        </p:blipFill>
        <p:spPr bwMode="auto">
          <a:xfrm>
            <a:off x="7010400" y="4491038"/>
            <a:ext cx="1204912" cy="1604962"/>
          </a:xfrm>
          <a:prstGeom prst="rect">
            <a:avLst/>
          </a:prstGeom>
          <a:noFill/>
        </p:spPr>
      </p:pic>
      <p:pic>
        <p:nvPicPr>
          <p:cNvPr id="153611" name="Picture 11" descr="0001_water_00065_77917326_c4a2ec3423_38_57366077@N00"/>
          <p:cNvPicPr>
            <a:picLocks noChangeAspect="1" noChangeArrowheads="1"/>
          </p:cNvPicPr>
          <p:nvPr/>
        </p:nvPicPr>
        <p:blipFill>
          <a:blip r:embed="rId10" cstate="print"/>
          <a:srcRect/>
          <a:stretch>
            <a:fillRect/>
          </a:stretch>
        </p:blipFill>
        <p:spPr bwMode="auto">
          <a:xfrm>
            <a:off x="4567238" y="1311275"/>
            <a:ext cx="1604962" cy="1203325"/>
          </a:xfrm>
          <a:prstGeom prst="rect">
            <a:avLst/>
          </a:prstGeom>
          <a:noFill/>
        </p:spPr>
      </p:pic>
      <p:sp>
        <p:nvSpPr>
          <p:cNvPr id="153613" name="Text Box 13"/>
          <p:cNvSpPr txBox="1">
            <a:spLocks noChangeArrowheads="1"/>
          </p:cNvSpPr>
          <p:nvPr/>
        </p:nvSpPr>
        <p:spPr bwMode="auto">
          <a:xfrm>
            <a:off x="914400" y="6243935"/>
            <a:ext cx="7543800" cy="461665"/>
          </a:xfrm>
          <a:prstGeom prst="rect">
            <a:avLst/>
          </a:prstGeom>
          <a:noFill/>
          <a:ln w="9525" algn="ctr">
            <a:noFill/>
            <a:miter lim="800000"/>
          </a:ln>
          <a:effectLst/>
        </p:spPr>
        <p:txBody>
          <a:bodyPr wrap="square">
            <a:spAutoFit/>
          </a:bodyPr>
          <a:lstStyle/>
          <a:p>
            <a:pPr>
              <a:spcBef>
                <a:spcPct val="50000"/>
              </a:spcBef>
            </a:pPr>
            <a:r>
              <a:rPr lang="en-US" sz="2400" b="1" dirty="0"/>
              <a:t>10 nearest neighbors from </a:t>
            </a:r>
            <a:r>
              <a:rPr lang="en-US" sz="2400" b="1" dirty="0" smtClean="0"/>
              <a:t>a collection </a:t>
            </a:r>
            <a:r>
              <a:rPr lang="en-US" sz="2400" b="1" dirty="0"/>
              <a:t>of 20,000 images</a:t>
            </a:r>
            <a:endParaRPr lang="en-US" sz="2400" b="1" dirty="0"/>
          </a:p>
        </p:txBody>
      </p:sp>
      <p:pic>
        <p:nvPicPr>
          <p:cNvPr id="15" name="Picture 2" descr="teaser_input"/>
          <p:cNvPicPr>
            <a:picLocks noChangeAspect="1" noChangeArrowheads="1"/>
          </p:cNvPicPr>
          <p:nvPr/>
        </p:nvPicPr>
        <p:blipFill>
          <a:blip r:embed="rId11" cstate="print"/>
          <a:srcRect/>
          <a:stretch>
            <a:fillRect/>
          </a:stretch>
        </p:blipFill>
        <p:spPr bwMode="auto">
          <a:xfrm>
            <a:off x="3624263" y="2997200"/>
            <a:ext cx="1895475" cy="1422400"/>
          </a:xfrm>
          <a:prstGeom prst="rect">
            <a:avLst/>
          </a:prstGeom>
          <a:noFill/>
        </p:spPr>
      </p:pic>
      <p:sp>
        <p:nvSpPr>
          <p:cNvPr id="18" name="Title 17"/>
          <p:cNvSpPr>
            <a:spLocks noGrp="1"/>
          </p:cNvSpPr>
          <p:nvPr>
            <p:ph type="title"/>
          </p:nvPr>
        </p:nvSpPr>
        <p:spPr/>
        <p:txBody>
          <a:bodyPr/>
          <a:lstStyle/>
          <a:p>
            <a:r>
              <a:rPr lang="en-US" dirty="0"/>
              <a:t>Scene Completion Problem </a:t>
            </a:r>
            <a:endParaRPr lang="en-US" dirty="0"/>
          </a:p>
        </p:txBody>
      </p:sp>
      <p:sp>
        <p:nvSpPr>
          <p:cNvPr id="21" name="Footer Placeholder 20"/>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20" name="Slide Number Placeholder 19"/>
          <p:cNvSpPr>
            <a:spLocks noGrp="1"/>
          </p:cNvSpPr>
          <p:nvPr>
            <p:ph type="sldNum" sz="quarter" idx="12"/>
          </p:nvPr>
        </p:nvSpPr>
        <p:spPr/>
        <p:txBody>
          <a:bodyPr/>
          <a:lstStyle/>
          <a:p>
            <a:fld id="{19B12225-5612-419B-A8D5-4B8EEE4C217E}" type="slidenum">
              <a:rPr lang="en-US" smtClean="0"/>
            </a:fld>
            <a:endParaRPr lang="en-US"/>
          </a:p>
        </p:txBody>
      </p:sp>
      <p:sp>
        <p:nvSpPr>
          <p:cNvPr id="22" name="Text Box 6"/>
          <p:cNvSpPr txBox="1">
            <a:spLocks noChangeArrowheads="1"/>
          </p:cNvSpPr>
          <p:nvPr/>
        </p:nvSpPr>
        <p:spPr bwMode="auto">
          <a:xfrm>
            <a:off x="5741017" y="0"/>
            <a:ext cx="3402983" cy="369332"/>
          </a:xfrm>
          <a:prstGeom prst="rect">
            <a:avLst/>
          </a:prstGeom>
          <a:noFill/>
          <a:ln w="9525">
            <a:noFill/>
            <a:miter lim="800000"/>
          </a:ln>
          <a:effectLst/>
        </p:spPr>
        <p:txBody>
          <a:bodyPr wrap="none">
            <a:spAutoFit/>
          </a:bodyPr>
          <a:lstStyle/>
          <a:p>
            <a:pPr algn="r"/>
            <a:r>
              <a:rPr lang="en-US" dirty="0" smtClean="0">
                <a:solidFill>
                  <a:schemeClr val="bg1"/>
                </a:solidFill>
              </a:rPr>
              <a:t>[Hays </a:t>
            </a:r>
            <a:r>
              <a:rPr lang="en-US" dirty="0">
                <a:solidFill>
                  <a:schemeClr val="bg1"/>
                </a:solidFill>
              </a:rPr>
              <a:t>and </a:t>
            </a:r>
            <a:r>
              <a:rPr lang="en-US" dirty="0" err="1">
                <a:solidFill>
                  <a:schemeClr val="bg1"/>
                </a:solidFill>
              </a:rPr>
              <a:t>Efros</a:t>
            </a:r>
            <a:r>
              <a:rPr lang="en-US" dirty="0">
                <a:solidFill>
                  <a:schemeClr val="bg1"/>
                </a:solidFill>
              </a:rPr>
              <a:t>, SIGGRAPH </a:t>
            </a:r>
            <a:r>
              <a:rPr lang="en-US" dirty="0" smtClean="0">
                <a:solidFill>
                  <a:schemeClr val="bg1"/>
                </a:solidFill>
              </a:rPr>
              <a:t>2007]</a:t>
            </a:r>
            <a:endParaRPr lang="en-US" dirty="0">
              <a:solidFill>
                <a:schemeClr val="bg1"/>
              </a:solidFill>
            </a:endParaRP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1776412" y="3352800"/>
            <a:ext cx="2819400" cy="3352800"/>
          </a:xfrm>
          <a:prstGeom prst="rect">
            <a:avLst/>
          </a:prstGeom>
          <a:solidFill>
            <a:srgbClr val="FFFF99">
              <a:alpha val="50195"/>
            </a:srgbClr>
          </a:solidFill>
          <a:ln w="9525">
            <a:solidFill>
              <a:schemeClr val="tx1"/>
            </a:solidFill>
            <a:miter lim="800000"/>
          </a:ln>
        </p:spPr>
        <p:txBody>
          <a:bodyPr wrap="none" anchor="ctr"/>
          <a:lstStyle/>
          <a:p>
            <a:pPr algn="ctr" eaLnBrk="0" hangingPunct="0"/>
            <a:endParaRPr lang="en-US" sz="2400">
              <a:latin typeface="Times New Roman" panose="02020603050405020304" pitchFamily="18" charset="0"/>
            </a:endParaRPr>
          </a:p>
        </p:txBody>
      </p:sp>
      <p:sp>
        <p:nvSpPr>
          <p:cNvPr id="11267" name="Text Box 3"/>
          <p:cNvSpPr txBox="1">
            <a:spLocks noChangeArrowheads="1"/>
          </p:cNvSpPr>
          <p:nvPr/>
        </p:nvSpPr>
        <p:spPr bwMode="auto">
          <a:xfrm>
            <a:off x="2677497" y="2998597"/>
            <a:ext cx="1079142" cy="369332"/>
          </a:xfrm>
          <a:prstGeom prst="rect">
            <a:avLst/>
          </a:prstGeom>
          <a:noFill/>
          <a:ln w="9525">
            <a:noFill/>
            <a:prstDash val="dash"/>
            <a:miter lim="800000"/>
          </a:ln>
        </p:spPr>
        <p:txBody>
          <a:bodyPr wrap="none">
            <a:spAutoFit/>
          </a:bodyPr>
          <a:lstStyle/>
          <a:p>
            <a:pPr algn="ctr" eaLnBrk="0" hangingPunct="0"/>
            <a:r>
              <a:rPr lang="en-US" b="1" dirty="0">
                <a:solidFill>
                  <a:srgbClr val="008000"/>
                </a:solidFill>
                <a:latin typeface="+mj-lt"/>
              </a:rPr>
              <a:t>Matrix </a:t>
            </a:r>
            <a:r>
              <a:rPr lang="en-US" b="1" i="1" dirty="0">
                <a:solidFill>
                  <a:srgbClr val="008000"/>
                </a:solidFill>
                <a:latin typeface="+mj-lt"/>
              </a:rPr>
              <a:t>M</a:t>
            </a:r>
            <a:endParaRPr lang="en-US" b="1" i="1" dirty="0">
              <a:solidFill>
                <a:srgbClr val="008000"/>
              </a:solidFill>
              <a:latin typeface="+mj-lt"/>
            </a:endParaRPr>
          </a:p>
        </p:txBody>
      </p:sp>
      <p:sp>
        <p:nvSpPr>
          <p:cNvPr id="11268" name="Text Box 4"/>
          <p:cNvSpPr txBox="1">
            <a:spLocks noChangeArrowheads="1"/>
          </p:cNvSpPr>
          <p:nvPr/>
        </p:nvSpPr>
        <p:spPr bwMode="auto">
          <a:xfrm>
            <a:off x="5074968" y="4724400"/>
            <a:ext cx="843501" cy="369332"/>
          </a:xfrm>
          <a:prstGeom prst="rect">
            <a:avLst/>
          </a:prstGeom>
          <a:noFill/>
          <a:ln w="9525">
            <a:noFill/>
            <a:prstDash val="dash"/>
            <a:miter lim="800000"/>
          </a:ln>
        </p:spPr>
        <p:txBody>
          <a:bodyPr wrap="none">
            <a:spAutoFit/>
          </a:bodyPr>
          <a:lstStyle/>
          <a:p>
            <a:pPr algn="ctr" eaLnBrk="0" hangingPunct="0"/>
            <a:r>
              <a:rPr lang="en-US" b="1" i="1" dirty="0">
                <a:solidFill>
                  <a:srgbClr val="008000"/>
                </a:solidFill>
                <a:latin typeface="+mj-lt"/>
              </a:rPr>
              <a:t>r </a:t>
            </a:r>
            <a:r>
              <a:rPr lang="en-US" b="1" dirty="0">
                <a:solidFill>
                  <a:srgbClr val="008000"/>
                </a:solidFill>
                <a:latin typeface="+mj-lt"/>
              </a:rPr>
              <a:t> rows</a:t>
            </a:r>
            <a:endParaRPr lang="en-US" b="1" dirty="0">
              <a:solidFill>
                <a:srgbClr val="008000"/>
              </a:solidFill>
              <a:latin typeface="+mj-lt"/>
            </a:endParaRPr>
          </a:p>
        </p:txBody>
      </p:sp>
      <p:sp>
        <p:nvSpPr>
          <p:cNvPr id="11269" name="Line 5"/>
          <p:cNvSpPr>
            <a:spLocks noChangeShapeType="1"/>
          </p:cNvSpPr>
          <p:nvPr/>
        </p:nvSpPr>
        <p:spPr bwMode="auto">
          <a:xfrm>
            <a:off x="1395412" y="3962400"/>
            <a:ext cx="3505200" cy="0"/>
          </a:xfrm>
          <a:prstGeom prst="line">
            <a:avLst/>
          </a:prstGeom>
          <a:noFill/>
          <a:ln w="9525">
            <a:solidFill>
              <a:schemeClr val="tx1"/>
            </a:solidFill>
            <a:round/>
          </a:ln>
        </p:spPr>
        <p:txBody>
          <a:bodyPr/>
          <a:lstStyle/>
          <a:p>
            <a:endParaRPr lang="en-US"/>
          </a:p>
        </p:txBody>
      </p:sp>
      <p:sp>
        <p:nvSpPr>
          <p:cNvPr id="11270" name="Line 6"/>
          <p:cNvSpPr>
            <a:spLocks noChangeShapeType="1"/>
          </p:cNvSpPr>
          <p:nvPr/>
        </p:nvSpPr>
        <p:spPr bwMode="auto">
          <a:xfrm>
            <a:off x="1395412" y="4572000"/>
            <a:ext cx="3505200" cy="0"/>
          </a:xfrm>
          <a:prstGeom prst="line">
            <a:avLst/>
          </a:prstGeom>
          <a:noFill/>
          <a:ln w="9525">
            <a:solidFill>
              <a:schemeClr val="tx1"/>
            </a:solidFill>
            <a:round/>
          </a:ln>
        </p:spPr>
        <p:txBody>
          <a:bodyPr/>
          <a:lstStyle/>
          <a:p>
            <a:endParaRPr lang="en-US"/>
          </a:p>
        </p:txBody>
      </p:sp>
      <p:sp>
        <p:nvSpPr>
          <p:cNvPr id="11271" name="Line 7"/>
          <p:cNvSpPr>
            <a:spLocks noChangeShapeType="1"/>
          </p:cNvSpPr>
          <p:nvPr/>
        </p:nvSpPr>
        <p:spPr bwMode="auto">
          <a:xfrm>
            <a:off x="1395412" y="5257800"/>
            <a:ext cx="3505200" cy="0"/>
          </a:xfrm>
          <a:prstGeom prst="line">
            <a:avLst/>
          </a:prstGeom>
          <a:noFill/>
          <a:ln w="9525">
            <a:solidFill>
              <a:schemeClr val="tx1"/>
            </a:solidFill>
            <a:round/>
          </a:ln>
        </p:spPr>
        <p:txBody>
          <a:bodyPr/>
          <a:lstStyle/>
          <a:p>
            <a:endParaRPr lang="en-US"/>
          </a:p>
        </p:txBody>
      </p:sp>
      <p:sp>
        <p:nvSpPr>
          <p:cNvPr id="11272" name="Line 8"/>
          <p:cNvSpPr>
            <a:spLocks noChangeShapeType="1"/>
          </p:cNvSpPr>
          <p:nvPr/>
        </p:nvSpPr>
        <p:spPr bwMode="auto">
          <a:xfrm>
            <a:off x="1395412" y="5943600"/>
            <a:ext cx="3505200" cy="0"/>
          </a:xfrm>
          <a:prstGeom prst="line">
            <a:avLst/>
          </a:prstGeom>
          <a:noFill/>
          <a:ln w="9525">
            <a:solidFill>
              <a:schemeClr val="tx1"/>
            </a:solidFill>
            <a:round/>
          </a:ln>
        </p:spPr>
        <p:txBody>
          <a:bodyPr/>
          <a:lstStyle/>
          <a:p>
            <a:endParaRPr lang="en-US"/>
          </a:p>
        </p:txBody>
      </p:sp>
      <p:sp>
        <p:nvSpPr>
          <p:cNvPr id="11273" name="Line 9"/>
          <p:cNvSpPr>
            <a:spLocks noChangeShapeType="1"/>
          </p:cNvSpPr>
          <p:nvPr/>
        </p:nvSpPr>
        <p:spPr bwMode="auto">
          <a:xfrm flipV="1">
            <a:off x="5434012" y="4572000"/>
            <a:ext cx="0" cy="228600"/>
          </a:xfrm>
          <a:prstGeom prst="line">
            <a:avLst/>
          </a:prstGeom>
          <a:noFill/>
          <a:ln w="9525">
            <a:solidFill>
              <a:schemeClr val="tx1"/>
            </a:solidFill>
            <a:round/>
            <a:tailEnd type="triangle" w="med" len="med"/>
          </a:ln>
        </p:spPr>
        <p:txBody>
          <a:bodyPr/>
          <a:lstStyle/>
          <a:p>
            <a:endParaRPr lang="en-US"/>
          </a:p>
        </p:txBody>
      </p:sp>
      <p:sp>
        <p:nvSpPr>
          <p:cNvPr id="11274" name="Line 10"/>
          <p:cNvSpPr>
            <a:spLocks noChangeShapeType="1"/>
          </p:cNvSpPr>
          <p:nvPr/>
        </p:nvSpPr>
        <p:spPr bwMode="auto">
          <a:xfrm>
            <a:off x="5434012" y="5029200"/>
            <a:ext cx="0" cy="228600"/>
          </a:xfrm>
          <a:prstGeom prst="line">
            <a:avLst/>
          </a:prstGeom>
          <a:noFill/>
          <a:ln w="9525">
            <a:solidFill>
              <a:schemeClr val="tx1"/>
            </a:solidFill>
            <a:round/>
            <a:tailEnd type="triangle" w="med" len="med"/>
          </a:ln>
        </p:spPr>
        <p:txBody>
          <a:bodyPr/>
          <a:lstStyle/>
          <a:p>
            <a:endParaRPr lang="en-US"/>
          </a:p>
        </p:txBody>
      </p:sp>
      <p:sp>
        <p:nvSpPr>
          <p:cNvPr id="11275" name="Line 11"/>
          <p:cNvSpPr>
            <a:spLocks noChangeShapeType="1"/>
          </p:cNvSpPr>
          <p:nvPr/>
        </p:nvSpPr>
        <p:spPr bwMode="auto">
          <a:xfrm flipV="1">
            <a:off x="6881812" y="3276600"/>
            <a:ext cx="0" cy="1066800"/>
          </a:xfrm>
          <a:prstGeom prst="line">
            <a:avLst/>
          </a:prstGeom>
          <a:noFill/>
          <a:ln w="9525">
            <a:solidFill>
              <a:schemeClr val="tx1"/>
            </a:solidFill>
            <a:round/>
            <a:tailEnd type="triangle" w="med" len="med"/>
          </a:ln>
        </p:spPr>
        <p:txBody>
          <a:bodyPr/>
          <a:lstStyle/>
          <a:p>
            <a:endParaRPr lang="en-US"/>
          </a:p>
        </p:txBody>
      </p:sp>
      <p:sp>
        <p:nvSpPr>
          <p:cNvPr id="11276" name="Line 12"/>
          <p:cNvSpPr>
            <a:spLocks noChangeShapeType="1"/>
          </p:cNvSpPr>
          <p:nvPr/>
        </p:nvSpPr>
        <p:spPr bwMode="auto">
          <a:xfrm>
            <a:off x="6881812" y="5257800"/>
            <a:ext cx="0" cy="1371600"/>
          </a:xfrm>
          <a:prstGeom prst="line">
            <a:avLst/>
          </a:prstGeom>
          <a:noFill/>
          <a:ln w="9525">
            <a:solidFill>
              <a:schemeClr val="tx1"/>
            </a:solidFill>
            <a:round/>
            <a:tailEnd type="triangle" w="med" len="med"/>
          </a:ln>
        </p:spPr>
        <p:txBody>
          <a:bodyPr/>
          <a:lstStyle/>
          <a:p>
            <a:endParaRPr lang="en-US"/>
          </a:p>
        </p:txBody>
      </p:sp>
      <p:sp>
        <p:nvSpPr>
          <p:cNvPr id="11277" name="Text Box 13"/>
          <p:cNvSpPr txBox="1">
            <a:spLocks noChangeArrowheads="1"/>
          </p:cNvSpPr>
          <p:nvPr/>
        </p:nvSpPr>
        <p:spPr bwMode="auto">
          <a:xfrm>
            <a:off x="6445817" y="4648200"/>
            <a:ext cx="998991" cy="369332"/>
          </a:xfrm>
          <a:prstGeom prst="rect">
            <a:avLst/>
          </a:prstGeom>
          <a:noFill/>
          <a:ln w="9525">
            <a:noFill/>
            <a:prstDash val="dash"/>
            <a:miter lim="800000"/>
          </a:ln>
        </p:spPr>
        <p:txBody>
          <a:bodyPr wrap="none">
            <a:spAutoFit/>
          </a:bodyPr>
          <a:lstStyle/>
          <a:p>
            <a:pPr algn="ctr" eaLnBrk="0" hangingPunct="0"/>
            <a:r>
              <a:rPr lang="en-US" b="1" i="1">
                <a:solidFill>
                  <a:srgbClr val="008000"/>
                </a:solidFill>
                <a:latin typeface="+mj-lt"/>
              </a:rPr>
              <a:t>b </a:t>
            </a:r>
            <a:r>
              <a:rPr lang="en-US" b="1">
                <a:solidFill>
                  <a:srgbClr val="008000"/>
                </a:solidFill>
                <a:latin typeface="+mj-lt"/>
              </a:rPr>
              <a:t> bands</a:t>
            </a:r>
            <a:endParaRPr lang="en-US" b="1">
              <a:solidFill>
                <a:srgbClr val="008000"/>
              </a:solidFill>
              <a:latin typeface="+mj-lt"/>
            </a:endParaRPr>
          </a:p>
        </p:txBody>
      </p:sp>
      <p:sp>
        <p:nvSpPr>
          <p:cNvPr id="11278" name="Rectangle 14"/>
          <p:cNvSpPr>
            <a:spLocks noChangeArrowheads="1"/>
          </p:cNvSpPr>
          <p:nvPr/>
        </p:nvSpPr>
        <p:spPr bwMode="auto">
          <a:xfrm>
            <a:off x="2690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79" name="Rectangle 15"/>
          <p:cNvSpPr>
            <a:spLocks noChangeArrowheads="1"/>
          </p:cNvSpPr>
          <p:nvPr/>
        </p:nvSpPr>
        <p:spPr bwMode="auto">
          <a:xfrm>
            <a:off x="2309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0" name="Rectangle 16"/>
          <p:cNvSpPr>
            <a:spLocks noChangeArrowheads="1"/>
          </p:cNvSpPr>
          <p:nvPr/>
        </p:nvSpPr>
        <p:spPr bwMode="auto">
          <a:xfrm>
            <a:off x="1928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1" name="Rectangle 17"/>
          <p:cNvSpPr>
            <a:spLocks noChangeArrowheads="1"/>
          </p:cNvSpPr>
          <p:nvPr/>
        </p:nvSpPr>
        <p:spPr bwMode="auto">
          <a:xfrm>
            <a:off x="3452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2" name="Rectangle 18"/>
          <p:cNvSpPr>
            <a:spLocks noChangeArrowheads="1"/>
          </p:cNvSpPr>
          <p:nvPr/>
        </p:nvSpPr>
        <p:spPr bwMode="auto">
          <a:xfrm>
            <a:off x="3833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3" name="Rectangle 19"/>
          <p:cNvSpPr>
            <a:spLocks noChangeArrowheads="1"/>
          </p:cNvSpPr>
          <p:nvPr/>
        </p:nvSpPr>
        <p:spPr bwMode="auto">
          <a:xfrm>
            <a:off x="3071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4" name="Rectangle 20"/>
          <p:cNvSpPr>
            <a:spLocks noChangeArrowheads="1"/>
          </p:cNvSpPr>
          <p:nvPr/>
        </p:nvSpPr>
        <p:spPr bwMode="auto">
          <a:xfrm>
            <a:off x="4214812" y="3962400"/>
            <a:ext cx="152400" cy="609600"/>
          </a:xfrm>
          <a:prstGeom prst="rect">
            <a:avLst/>
          </a:prstGeom>
          <a:solidFill>
            <a:srgbClr val="FF00FF"/>
          </a:solidFill>
          <a:ln w="9525">
            <a:solidFill>
              <a:schemeClr val="tx1"/>
            </a:solidFill>
            <a:miter lim="800000"/>
          </a:ln>
        </p:spPr>
        <p:txBody>
          <a:bodyPr wrap="none" anchor="ctr"/>
          <a:lstStyle/>
          <a:p>
            <a:endParaRPr lang="en-US"/>
          </a:p>
        </p:txBody>
      </p:sp>
      <p:sp>
        <p:nvSpPr>
          <p:cNvPr id="11285" name="Rectangle 21"/>
          <p:cNvSpPr>
            <a:spLocks noChangeArrowheads="1"/>
          </p:cNvSpPr>
          <p:nvPr/>
        </p:nvSpPr>
        <p:spPr bwMode="auto">
          <a:xfrm>
            <a:off x="1700212" y="1293812"/>
            <a:ext cx="2514600" cy="762000"/>
          </a:xfrm>
          <a:prstGeom prst="rect">
            <a:avLst/>
          </a:prstGeom>
          <a:solidFill>
            <a:schemeClr val="accent1">
              <a:alpha val="50195"/>
            </a:schemeClr>
          </a:solidFill>
          <a:ln w="9525">
            <a:solidFill>
              <a:schemeClr val="tx1"/>
            </a:solidFill>
            <a:miter lim="800000"/>
          </a:ln>
        </p:spPr>
        <p:txBody>
          <a:bodyPr wrap="none" anchor="ctr"/>
          <a:lstStyle/>
          <a:p>
            <a:pPr algn="ctr" eaLnBrk="0" hangingPunct="0"/>
            <a:r>
              <a:rPr lang="en-US" sz="2000" b="1" dirty="0">
                <a:latin typeface="+mj-lt"/>
              </a:rPr>
              <a:t>Buckets</a:t>
            </a:r>
            <a:endParaRPr lang="en-US" b="1" dirty="0">
              <a:latin typeface="+mj-lt"/>
            </a:endParaRPr>
          </a:p>
        </p:txBody>
      </p:sp>
      <p:sp>
        <p:nvSpPr>
          <p:cNvPr id="11286" name="Line 22"/>
          <p:cNvSpPr>
            <a:spLocks noChangeShapeType="1"/>
          </p:cNvSpPr>
          <p:nvPr/>
        </p:nvSpPr>
        <p:spPr bwMode="auto">
          <a:xfrm>
            <a:off x="2309812" y="1293812"/>
            <a:ext cx="0" cy="762000"/>
          </a:xfrm>
          <a:prstGeom prst="line">
            <a:avLst/>
          </a:prstGeom>
          <a:noFill/>
          <a:ln w="9525">
            <a:solidFill>
              <a:schemeClr val="tx1"/>
            </a:solidFill>
            <a:round/>
          </a:ln>
        </p:spPr>
        <p:txBody>
          <a:bodyPr/>
          <a:lstStyle/>
          <a:p>
            <a:endParaRPr lang="en-US"/>
          </a:p>
        </p:txBody>
      </p:sp>
      <p:sp>
        <p:nvSpPr>
          <p:cNvPr id="11287" name="Line 23"/>
          <p:cNvSpPr>
            <a:spLocks noChangeShapeType="1"/>
          </p:cNvSpPr>
          <p:nvPr/>
        </p:nvSpPr>
        <p:spPr bwMode="auto">
          <a:xfrm>
            <a:off x="2919412" y="1293812"/>
            <a:ext cx="0" cy="762000"/>
          </a:xfrm>
          <a:prstGeom prst="line">
            <a:avLst/>
          </a:prstGeom>
          <a:noFill/>
          <a:ln w="9525">
            <a:solidFill>
              <a:schemeClr val="tx1"/>
            </a:solidFill>
            <a:round/>
          </a:ln>
        </p:spPr>
        <p:txBody>
          <a:bodyPr/>
          <a:lstStyle/>
          <a:p>
            <a:endParaRPr lang="en-US"/>
          </a:p>
        </p:txBody>
      </p:sp>
      <p:sp>
        <p:nvSpPr>
          <p:cNvPr id="11288" name="Line 24"/>
          <p:cNvSpPr>
            <a:spLocks noChangeShapeType="1"/>
          </p:cNvSpPr>
          <p:nvPr/>
        </p:nvSpPr>
        <p:spPr bwMode="auto">
          <a:xfrm>
            <a:off x="3529012" y="1293812"/>
            <a:ext cx="0" cy="762000"/>
          </a:xfrm>
          <a:prstGeom prst="line">
            <a:avLst/>
          </a:prstGeom>
          <a:noFill/>
          <a:ln w="9525">
            <a:solidFill>
              <a:schemeClr val="tx1"/>
            </a:solidFill>
            <a:round/>
          </a:ln>
        </p:spPr>
        <p:txBody>
          <a:bodyPr/>
          <a:lstStyle/>
          <a:p>
            <a:endParaRPr lang="en-US"/>
          </a:p>
        </p:txBody>
      </p:sp>
      <p:sp>
        <p:nvSpPr>
          <p:cNvPr id="11289" name="Line 25"/>
          <p:cNvSpPr>
            <a:spLocks noChangeShapeType="1"/>
          </p:cNvSpPr>
          <p:nvPr/>
        </p:nvSpPr>
        <p:spPr bwMode="auto">
          <a:xfrm flipV="1">
            <a:off x="2005012" y="1752600"/>
            <a:ext cx="457200" cy="2209800"/>
          </a:xfrm>
          <a:prstGeom prst="line">
            <a:avLst/>
          </a:prstGeom>
          <a:noFill/>
          <a:ln w="9525">
            <a:solidFill>
              <a:schemeClr val="tx1"/>
            </a:solidFill>
            <a:round/>
            <a:tailEnd type="triangle" w="med" len="med"/>
          </a:ln>
        </p:spPr>
        <p:txBody>
          <a:bodyPr/>
          <a:lstStyle/>
          <a:p>
            <a:endParaRPr lang="en-US"/>
          </a:p>
        </p:txBody>
      </p:sp>
      <p:sp>
        <p:nvSpPr>
          <p:cNvPr id="11290" name="Line 26"/>
          <p:cNvSpPr>
            <a:spLocks noChangeShapeType="1"/>
          </p:cNvSpPr>
          <p:nvPr/>
        </p:nvSpPr>
        <p:spPr bwMode="auto">
          <a:xfrm flipV="1">
            <a:off x="2386012" y="1676400"/>
            <a:ext cx="1447800" cy="2286000"/>
          </a:xfrm>
          <a:prstGeom prst="line">
            <a:avLst/>
          </a:prstGeom>
          <a:noFill/>
          <a:ln w="19050">
            <a:solidFill>
              <a:schemeClr val="tx1"/>
            </a:solidFill>
            <a:round/>
            <a:tailEnd type="triangle" w="med" len="med"/>
          </a:ln>
        </p:spPr>
        <p:txBody>
          <a:bodyPr/>
          <a:lstStyle/>
          <a:p>
            <a:endParaRPr lang="en-US"/>
          </a:p>
        </p:txBody>
      </p:sp>
      <p:sp>
        <p:nvSpPr>
          <p:cNvPr id="11291" name="Line 27"/>
          <p:cNvSpPr>
            <a:spLocks noChangeShapeType="1"/>
          </p:cNvSpPr>
          <p:nvPr/>
        </p:nvSpPr>
        <p:spPr bwMode="auto">
          <a:xfrm flipH="1" flipV="1">
            <a:off x="1852612" y="1524000"/>
            <a:ext cx="914400" cy="2438400"/>
          </a:xfrm>
          <a:prstGeom prst="line">
            <a:avLst/>
          </a:prstGeom>
          <a:noFill/>
          <a:ln w="9525">
            <a:solidFill>
              <a:schemeClr val="tx1"/>
            </a:solidFill>
            <a:round/>
            <a:tailEnd type="triangle" w="med" len="med"/>
          </a:ln>
        </p:spPr>
        <p:txBody>
          <a:bodyPr/>
          <a:lstStyle/>
          <a:p>
            <a:endParaRPr lang="en-US"/>
          </a:p>
        </p:txBody>
      </p:sp>
      <p:sp>
        <p:nvSpPr>
          <p:cNvPr id="11292" name="Line 28"/>
          <p:cNvSpPr>
            <a:spLocks noChangeShapeType="1"/>
          </p:cNvSpPr>
          <p:nvPr/>
        </p:nvSpPr>
        <p:spPr bwMode="auto">
          <a:xfrm flipV="1">
            <a:off x="3148012" y="1752600"/>
            <a:ext cx="152400" cy="2209800"/>
          </a:xfrm>
          <a:prstGeom prst="line">
            <a:avLst/>
          </a:prstGeom>
          <a:noFill/>
          <a:ln w="9525">
            <a:solidFill>
              <a:schemeClr val="tx1"/>
            </a:solidFill>
            <a:round/>
            <a:tailEnd type="triangle" w="med" len="med"/>
          </a:ln>
        </p:spPr>
        <p:txBody>
          <a:bodyPr/>
          <a:lstStyle/>
          <a:p>
            <a:endParaRPr lang="en-US"/>
          </a:p>
        </p:txBody>
      </p:sp>
      <p:sp>
        <p:nvSpPr>
          <p:cNvPr id="11293" name="Line 29"/>
          <p:cNvSpPr>
            <a:spLocks noChangeShapeType="1"/>
          </p:cNvSpPr>
          <p:nvPr/>
        </p:nvSpPr>
        <p:spPr bwMode="auto">
          <a:xfrm flipH="1" flipV="1">
            <a:off x="2690812" y="1828800"/>
            <a:ext cx="838200" cy="2133600"/>
          </a:xfrm>
          <a:prstGeom prst="line">
            <a:avLst/>
          </a:prstGeom>
          <a:noFill/>
          <a:ln w="9525">
            <a:solidFill>
              <a:schemeClr val="tx1"/>
            </a:solidFill>
            <a:round/>
            <a:tailEnd type="triangle" w="med" len="med"/>
          </a:ln>
        </p:spPr>
        <p:txBody>
          <a:bodyPr/>
          <a:lstStyle/>
          <a:p>
            <a:endParaRPr lang="en-US"/>
          </a:p>
        </p:txBody>
      </p:sp>
      <p:sp>
        <p:nvSpPr>
          <p:cNvPr id="11294" name="Line 30"/>
          <p:cNvSpPr>
            <a:spLocks noChangeShapeType="1"/>
          </p:cNvSpPr>
          <p:nvPr/>
        </p:nvSpPr>
        <p:spPr bwMode="auto">
          <a:xfrm flipV="1">
            <a:off x="3910012" y="1524000"/>
            <a:ext cx="152400" cy="2438400"/>
          </a:xfrm>
          <a:prstGeom prst="line">
            <a:avLst/>
          </a:prstGeom>
          <a:noFill/>
          <a:ln w="19050">
            <a:solidFill>
              <a:schemeClr val="tx1"/>
            </a:solidFill>
            <a:round/>
            <a:tailEnd type="triangle" w="med" len="med"/>
          </a:ln>
        </p:spPr>
        <p:txBody>
          <a:bodyPr/>
          <a:lstStyle/>
          <a:p>
            <a:endParaRPr lang="en-US"/>
          </a:p>
        </p:txBody>
      </p:sp>
      <p:sp>
        <p:nvSpPr>
          <p:cNvPr id="11295" name="Line 31"/>
          <p:cNvSpPr>
            <a:spLocks noChangeShapeType="1"/>
          </p:cNvSpPr>
          <p:nvPr/>
        </p:nvSpPr>
        <p:spPr bwMode="auto">
          <a:xfrm flipH="1" flipV="1">
            <a:off x="3300412" y="1371600"/>
            <a:ext cx="990600" cy="2590800"/>
          </a:xfrm>
          <a:prstGeom prst="line">
            <a:avLst/>
          </a:prstGeom>
          <a:noFill/>
          <a:ln w="19050">
            <a:solidFill>
              <a:schemeClr val="tx1"/>
            </a:solidFill>
            <a:round/>
            <a:tailEnd type="triangle" w="med" len="med"/>
          </a:ln>
        </p:spPr>
        <p:txBody>
          <a:bodyPr/>
          <a:lstStyle/>
          <a:p>
            <a:endParaRPr lang="en-US"/>
          </a:p>
        </p:txBody>
      </p:sp>
      <p:grpSp>
        <p:nvGrpSpPr>
          <p:cNvPr id="2" name="Group 32"/>
          <p:cNvGrpSpPr/>
          <p:nvPr/>
        </p:nvGrpSpPr>
        <p:grpSpPr bwMode="auto">
          <a:xfrm>
            <a:off x="4114799" y="1217612"/>
            <a:ext cx="3810000" cy="915988"/>
            <a:chOff x="2385" y="260"/>
            <a:chExt cx="2400" cy="577"/>
          </a:xfrm>
        </p:grpSpPr>
        <p:sp>
          <p:nvSpPr>
            <p:cNvPr id="11300" name="Text Box 33"/>
            <p:cNvSpPr txBox="1">
              <a:spLocks noChangeArrowheads="1"/>
            </p:cNvSpPr>
            <p:nvPr/>
          </p:nvSpPr>
          <p:spPr bwMode="auto">
            <a:xfrm>
              <a:off x="3254" y="260"/>
              <a:ext cx="1531" cy="577"/>
            </a:xfrm>
            <a:prstGeom prst="rect">
              <a:avLst/>
            </a:prstGeom>
            <a:noFill/>
            <a:ln w="9525">
              <a:noFill/>
              <a:miter lim="800000"/>
            </a:ln>
          </p:spPr>
          <p:txBody>
            <a:bodyPr wrap="none">
              <a:spAutoFit/>
            </a:bodyPr>
            <a:lstStyle/>
            <a:p>
              <a:pPr eaLnBrk="0" hangingPunct="0"/>
              <a:r>
                <a:rPr lang="en-US" dirty="0">
                  <a:latin typeface="Arial" panose="020B0604020202020204" pitchFamily="34" charset="0"/>
                  <a:cs typeface="Arial" panose="020B0604020202020204" pitchFamily="34" charset="0"/>
                </a:rPr>
                <a:t>Columns 2 and 6</a:t>
              </a:r>
              <a:endParaRPr lang="en-US" dirty="0">
                <a:latin typeface="Arial" panose="020B0604020202020204" pitchFamily="34" charset="0"/>
                <a:cs typeface="Arial" panose="020B0604020202020204" pitchFamily="34" charset="0"/>
              </a:endParaRPr>
            </a:p>
            <a:p>
              <a:pPr eaLnBrk="0" hangingPunct="0"/>
              <a:r>
                <a:rPr lang="en-US" dirty="0">
                  <a:latin typeface="Arial" panose="020B0604020202020204" pitchFamily="34" charset="0"/>
                  <a:cs typeface="Arial" panose="020B0604020202020204" pitchFamily="34" charset="0"/>
                </a:rPr>
                <a:t>are probably identical </a:t>
              </a:r>
              <a:endParaRPr lang="en-US" dirty="0">
                <a:latin typeface="Arial" panose="020B0604020202020204" pitchFamily="34" charset="0"/>
                <a:cs typeface="Arial" panose="020B0604020202020204" pitchFamily="34" charset="0"/>
              </a:endParaRPr>
            </a:p>
            <a:p>
              <a:pPr eaLnBrk="0" hangingPunct="0"/>
              <a:r>
                <a:rPr lang="en-US" dirty="0">
                  <a:latin typeface="Arial" panose="020B0604020202020204" pitchFamily="34" charset="0"/>
                  <a:cs typeface="Arial" panose="020B0604020202020204" pitchFamily="34" charset="0"/>
                </a:rPr>
                <a:t>(</a:t>
              </a:r>
              <a:r>
                <a:rPr lang="en-US" b="1" dirty="0">
                  <a:solidFill>
                    <a:srgbClr val="D60093"/>
                  </a:solidFill>
                  <a:latin typeface="Arial" panose="020B0604020202020204" pitchFamily="34" charset="0"/>
                  <a:cs typeface="Arial" panose="020B0604020202020204" pitchFamily="34" charset="0"/>
                </a:rPr>
                <a:t>candidate pair</a:t>
              </a:r>
              <a:r>
                <a:rPr lang="en-US"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11301" name="Line 34"/>
            <p:cNvSpPr>
              <a:spLocks noChangeShapeType="1"/>
            </p:cNvSpPr>
            <p:nvPr/>
          </p:nvSpPr>
          <p:spPr bwMode="auto">
            <a:xfrm flipH="1">
              <a:off x="2385" y="480"/>
              <a:ext cx="831" cy="68"/>
            </a:xfrm>
            <a:prstGeom prst="line">
              <a:avLst/>
            </a:prstGeom>
            <a:noFill/>
            <a:ln w="28575">
              <a:solidFill>
                <a:srgbClr val="FF0000"/>
              </a:solidFill>
              <a:prstDash val="dash"/>
              <a:round/>
              <a:tailEnd type="triangle" w="med" len="med"/>
            </a:ln>
          </p:spPr>
          <p:txBody>
            <a:bodyPr/>
            <a:lstStyle/>
            <a:p>
              <a:endParaRPr lang="en-US">
                <a:latin typeface="Arial" panose="020B0604020202020204" pitchFamily="34" charset="0"/>
                <a:cs typeface="Arial" panose="020B0604020202020204" pitchFamily="34" charset="0"/>
              </a:endParaRPr>
            </a:p>
          </p:txBody>
        </p:sp>
      </p:grpSp>
      <p:grpSp>
        <p:nvGrpSpPr>
          <p:cNvPr id="3" name="Group 35"/>
          <p:cNvGrpSpPr/>
          <p:nvPr/>
        </p:nvGrpSpPr>
        <p:grpSpPr bwMode="auto">
          <a:xfrm>
            <a:off x="4062412" y="2241551"/>
            <a:ext cx="3452813" cy="646113"/>
            <a:chOff x="2352" y="836"/>
            <a:chExt cx="2175" cy="407"/>
          </a:xfrm>
        </p:grpSpPr>
        <p:sp>
          <p:nvSpPr>
            <p:cNvPr id="11298" name="Text Box 36"/>
            <p:cNvSpPr txBox="1">
              <a:spLocks noChangeArrowheads="1"/>
            </p:cNvSpPr>
            <p:nvPr/>
          </p:nvSpPr>
          <p:spPr bwMode="auto">
            <a:xfrm>
              <a:off x="3062" y="836"/>
              <a:ext cx="1465" cy="407"/>
            </a:xfrm>
            <a:prstGeom prst="rect">
              <a:avLst/>
            </a:prstGeom>
            <a:noFill/>
            <a:ln w="9525">
              <a:noFill/>
              <a:miter lim="800000"/>
            </a:ln>
          </p:spPr>
          <p:txBody>
            <a:bodyPr wrap="none">
              <a:spAutoFit/>
            </a:bodyPr>
            <a:lstStyle/>
            <a:p>
              <a:pPr eaLnBrk="0" hangingPunct="0"/>
              <a:r>
                <a:rPr lang="en-US" dirty="0">
                  <a:latin typeface="Arial" panose="020B0604020202020204" pitchFamily="34" charset="0"/>
                  <a:cs typeface="Arial" panose="020B0604020202020204" pitchFamily="34" charset="0"/>
                </a:rPr>
                <a:t>Columns 6 and 7 are</a:t>
              </a:r>
              <a:endParaRPr lang="en-US" dirty="0">
                <a:latin typeface="Arial" panose="020B0604020202020204" pitchFamily="34" charset="0"/>
                <a:cs typeface="Arial" panose="020B0604020202020204" pitchFamily="34" charset="0"/>
              </a:endParaRPr>
            </a:p>
            <a:p>
              <a:pPr eaLnBrk="0" hangingPunct="0"/>
              <a:r>
                <a:rPr lang="en-US" dirty="0">
                  <a:latin typeface="Arial" panose="020B0604020202020204" pitchFamily="34" charset="0"/>
                  <a:cs typeface="Arial" panose="020B0604020202020204" pitchFamily="34" charset="0"/>
                </a:rPr>
                <a:t>surely different.</a:t>
              </a:r>
              <a:endParaRPr lang="en-US" dirty="0">
                <a:latin typeface="Arial" panose="020B0604020202020204" pitchFamily="34" charset="0"/>
                <a:cs typeface="Arial" panose="020B0604020202020204" pitchFamily="34" charset="0"/>
              </a:endParaRPr>
            </a:p>
          </p:txBody>
        </p:sp>
        <p:sp>
          <p:nvSpPr>
            <p:cNvPr id="11299" name="Line 37"/>
            <p:cNvSpPr>
              <a:spLocks noChangeShapeType="1"/>
            </p:cNvSpPr>
            <p:nvPr/>
          </p:nvSpPr>
          <p:spPr bwMode="auto">
            <a:xfrm flipH="1">
              <a:off x="2352" y="1056"/>
              <a:ext cx="720" cy="144"/>
            </a:xfrm>
            <a:prstGeom prst="line">
              <a:avLst/>
            </a:prstGeom>
            <a:noFill/>
            <a:ln w="28575">
              <a:solidFill>
                <a:srgbClr val="FF0000"/>
              </a:solidFill>
              <a:prstDash val="dash"/>
              <a:round/>
              <a:tailEnd type="triangle" w="med" len="med"/>
            </a:ln>
          </p:spPr>
          <p:txBody>
            <a:bodyPr/>
            <a:lstStyle/>
            <a:p>
              <a:endParaRPr lang="en-US">
                <a:latin typeface="Arial" panose="020B0604020202020204" pitchFamily="34" charset="0"/>
                <a:cs typeface="Arial" panose="020B0604020202020204" pitchFamily="34" charset="0"/>
              </a:endParaRPr>
            </a:p>
          </p:txBody>
        </p:sp>
      </p:grpSp>
      <p:sp>
        <p:nvSpPr>
          <p:cNvPr id="38" name="Title 37"/>
          <p:cNvSpPr>
            <a:spLocks noGrp="1"/>
          </p:cNvSpPr>
          <p:nvPr>
            <p:ph type="title"/>
          </p:nvPr>
        </p:nvSpPr>
        <p:spPr/>
        <p:txBody>
          <a:bodyPr/>
          <a:lstStyle/>
          <a:p>
            <a:r>
              <a:rPr lang="en-US" dirty="0" smtClean="0"/>
              <a:t>Hashing Bands</a:t>
            </a:r>
            <a:endParaRPr lang="en-US" dirty="0"/>
          </a:p>
        </p:txBody>
      </p:sp>
      <p:sp>
        <p:nvSpPr>
          <p:cNvPr id="41" name="Footer Placeholder 40"/>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0" name="Slide Number Placeholder 39"/>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smtClean="0"/>
              <a:t>Simplifying Assumption</a:t>
            </a:r>
            <a:endParaRPr lang="en-US" smtClean="0"/>
          </a:p>
        </p:txBody>
      </p:sp>
      <p:sp>
        <p:nvSpPr>
          <p:cNvPr id="13315" name="Rectangle 3"/>
          <p:cNvSpPr>
            <a:spLocks noGrp="1" noChangeArrowheads="1"/>
          </p:cNvSpPr>
          <p:nvPr>
            <p:ph idx="1"/>
          </p:nvPr>
        </p:nvSpPr>
        <p:spPr/>
        <p:txBody>
          <a:bodyPr/>
          <a:lstStyle/>
          <a:p>
            <a:r>
              <a:rPr lang="en-US" dirty="0" smtClean="0"/>
              <a:t>There are </a:t>
            </a:r>
            <a:r>
              <a:rPr lang="en-US" b="1" dirty="0" smtClean="0"/>
              <a:t>enough buckets</a:t>
            </a:r>
            <a:r>
              <a:rPr lang="en-US" dirty="0" smtClean="0"/>
              <a:t> that columns are unlikely to hash to the same bucket unless they are </a:t>
            </a:r>
            <a:r>
              <a:rPr lang="en-US" b="1" dirty="0" smtClean="0">
                <a:solidFill>
                  <a:srgbClr val="FF0066"/>
                </a:solidFill>
              </a:rPr>
              <a:t>identical</a:t>
            </a:r>
            <a:r>
              <a:rPr lang="en-US" dirty="0" smtClean="0">
                <a:solidFill>
                  <a:srgbClr val="FF0066"/>
                </a:solidFill>
              </a:rPr>
              <a:t> </a:t>
            </a:r>
            <a:r>
              <a:rPr lang="en-US" dirty="0" smtClean="0"/>
              <a:t>in a particular band</a:t>
            </a:r>
            <a:endParaRPr lang="en-US" dirty="0" smtClean="0"/>
          </a:p>
          <a:p>
            <a:pPr lvl="8"/>
            <a:endParaRPr lang="en-US" dirty="0" smtClean="0"/>
          </a:p>
          <a:p>
            <a:r>
              <a:rPr lang="en-US" dirty="0" smtClean="0">
                <a:solidFill>
                  <a:srgbClr val="0000FF"/>
                </a:solidFill>
              </a:rPr>
              <a:t>Hereafter, we assume that “</a:t>
            </a:r>
            <a:r>
              <a:rPr lang="en-US" b="1" dirty="0" smtClean="0">
                <a:solidFill>
                  <a:srgbClr val="0000FF"/>
                </a:solidFill>
              </a:rPr>
              <a:t>same bucket</a:t>
            </a:r>
            <a:r>
              <a:rPr lang="en-US" dirty="0" smtClean="0">
                <a:solidFill>
                  <a:srgbClr val="0000FF"/>
                </a:solidFill>
              </a:rPr>
              <a:t>” means “</a:t>
            </a:r>
            <a:r>
              <a:rPr lang="en-US" b="1" dirty="0" smtClean="0">
                <a:solidFill>
                  <a:srgbClr val="0000FF"/>
                </a:solidFill>
              </a:rPr>
              <a:t>identical in that band</a:t>
            </a:r>
            <a:r>
              <a:rPr lang="en-US" dirty="0" smtClean="0">
                <a:solidFill>
                  <a:srgbClr val="0000FF"/>
                </a:solidFill>
              </a:rPr>
              <a:t>”</a:t>
            </a:r>
            <a:endParaRPr lang="en-US" dirty="0" smtClean="0">
              <a:solidFill>
                <a:srgbClr val="0000FF"/>
              </a:solidFill>
            </a:endParaRPr>
          </a:p>
          <a:p>
            <a:pPr lvl="8"/>
            <a:endParaRPr lang="en-US" dirty="0" smtClean="0"/>
          </a:p>
          <a:p>
            <a:r>
              <a:rPr lang="en-US" dirty="0" smtClean="0">
                <a:solidFill>
                  <a:srgbClr val="008000"/>
                </a:solidFill>
              </a:rPr>
              <a:t>Assumption needed only to simplify analysis, not for correctness of algorithm</a:t>
            </a:r>
            <a:endParaRPr lang="en-US" dirty="0" smtClean="0">
              <a:solidFill>
                <a:srgbClr val="008000"/>
              </a:solidFill>
            </a:endParaRPr>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smtClean="0"/>
              <a:t>Example of Bands</a:t>
            </a:r>
            <a:endParaRPr lang="en-US" dirty="0" smtClean="0"/>
          </a:p>
        </p:txBody>
      </p:sp>
      <p:sp>
        <p:nvSpPr>
          <p:cNvPr id="14339" name="Rectangle 3"/>
          <p:cNvSpPr>
            <a:spLocks noGrp="1" noChangeArrowheads="1"/>
          </p:cNvSpPr>
          <p:nvPr>
            <p:ph idx="1"/>
          </p:nvPr>
        </p:nvSpPr>
        <p:spPr/>
        <p:txBody>
          <a:bodyPr/>
          <a:lstStyle/>
          <a:p>
            <a:pPr marL="118745" indent="0">
              <a:buNone/>
            </a:pPr>
            <a:r>
              <a:rPr lang="en-US" b="1" dirty="0" smtClean="0">
                <a:solidFill>
                  <a:srgbClr val="0000FF"/>
                </a:solidFill>
              </a:rPr>
              <a:t>Assume the following case:</a:t>
            </a:r>
            <a:endParaRPr lang="en-US" b="1" dirty="0" smtClean="0">
              <a:solidFill>
                <a:srgbClr val="0000FF"/>
              </a:solidFill>
            </a:endParaRPr>
          </a:p>
          <a:p>
            <a:r>
              <a:rPr lang="en-US" dirty="0" smtClean="0"/>
              <a:t>Suppose 100,000 columns of </a:t>
            </a:r>
            <a:r>
              <a:rPr lang="en-US" b="1" i="1" dirty="0" smtClean="0"/>
              <a:t>M</a:t>
            </a:r>
            <a:r>
              <a:rPr lang="en-US" i="1" dirty="0" smtClean="0"/>
              <a:t> </a:t>
            </a:r>
            <a:r>
              <a:rPr lang="en-US" dirty="0" smtClean="0"/>
              <a:t>(100k docs)</a:t>
            </a:r>
            <a:endParaRPr lang="en-US" dirty="0" smtClean="0"/>
          </a:p>
          <a:p>
            <a:r>
              <a:rPr lang="en-US" dirty="0" smtClean="0"/>
              <a:t>Signatures of 100 integers (rows)</a:t>
            </a:r>
            <a:endParaRPr lang="en-US" dirty="0" smtClean="0"/>
          </a:p>
          <a:p>
            <a:r>
              <a:rPr lang="en-US" dirty="0" smtClean="0"/>
              <a:t>Therefore, signatures take 40Mb</a:t>
            </a:r>
            <a:endParaRPr lang="en-US" dirty="0" smtClean="0"/>
          </a:p>
          <a:p>
            <a:r>
              <a:rPr lang="en-US" dirty="0" smtClean="0"/>
              <a:t>Choose </a:t>
            </a:r>
            <a:r>
              <a:rPr lang="sl-SI" b="1" i="1" dirty="0" smtClean="0"/>
              <a:t>b</a:t>
            </a:r>
            <a:r>
              <a:rPr lang="en-US" b="1" dirty="0" smtClean="0"/>
              <a:t> </a:t>
            </a:r>
            <a:r>
              <a:rPr lang="en-US" dirty="0" smtClean="0"/>
              <a:t>= 20 bands of </a:t>
            </a:r>
            <a:r>
              <a:rPr lang="en-US" b="1" i="1" dirty="0" smtClean="0"/>
              <a:t>r</a:t>
            </a:r>
            <a:r>
              <a:rPr lang="en-US" b="1" dirty="0" smtClean="0"/>
              <a:t> </a:t>
            </a:r>
            <a:r>
              <a:rPr lang="en-US" dirty="0" smtClean="0"/>
              <a:t>= 5 integers/band</a:t>
            </a:r>
            <a:endParaRPr lang="en-US" dirty="0" smtClean="0"/>
          </a:p>
          <a:p>
            <a:pPr lvl="8"/>
            <a:endParaRPr lang="en-US" dirty="0" smtClean="0"/>
          </a:p>
          <a:p>
            <a:r>
              <a:rPr lang="en-US" b="1" dirty="0"/>
              <a:t>Goal:</a:t>
            </a:r>
            <a:r>
              <a:rPr lang="en-US" dirty="0" smtClean="0">
                <a:solidFill>
                  <a:srgbClr val="008000"/>
                </a:solidFill>
              </a:rPr>
              <a:t> Find pairs of documents that </a:t>
            </a:r>
            <a:br>
              <a:rPr lang="en-US" dirty="0" smtClean="0">
                <a:solidFill>
                  <a:srgbClr val="008000"/>
                </a:solidFill>
              </a:rPr>
            </a:br>
            <a:r>
              <a:rPr lang="en-US" dirty="0" smtClean="0">
                <a:solidFill>
                  <a:srgbClr val="008000"/>
                </a:solidFill>
              </a:rPr>
              <a:t>are at least </a:t>
            </a:r>
            <a:r>
              <a:rPr lang="en-US" b="1" i="1" dirty="0" smtClean="0">
                <a:solidFill>
                  <a:srgbClr val="008000"/>
                </a:solidFill>
              </a:rPr>
              <a:t>s</a:t>
            </a:r>
            <a:r>
              <a:rPr lang="en-US" i="1" dirty="0" smtClean="0">
                <a:solidFill>
                  <a:srgbClr val="008000"/>
                </a:solidFill>
              </a:rPr>
              <a:t> = 0.8</a:t>
            </a:r>
            <a:r>
              <a:rPr lang="en-US" dirty="0" smtClean="0">
                <a:solidFill>
                  <a:srgbClr val="008000"/>
                </a:solidFill>
              </a:rPr>
              <a:t> similar</a:t>
            </a:r>
            <a:endParaRPr lang="en-US" dirty="0" smtClean="0">
              <a:solidFill>
                <a:srgbClr val="008000"/>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80" name="Rectangle 79"/>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47"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58"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9"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dirty="0" smtClean="0"/>
              <a:t>C</a:t>
            </a:r>
            <a:r>
              <a:rPr lang="en-US" baseline="-25000" dirty="0" smtClean="0"/>
              <a:t>1</a:t>
            </a:r>
            <a:r>
              <a:rPr lang="en-US" dirty="0" smtClean="0"/>
              <a:t>, C</a:t>
            </a:r>
            <a:r>
              <a:rPr lang="en-US" baseline="-25000" dirty="0" smtClean="0"/>
              <a:t>2</a:t>
            </a:r>
            <a:r>
              <a:rPr lang="en-US" dirty="0" smtClean="0"/>
              <a:t> are 80% Similar</a:t>
            </a:r>
            <a:endParaRPr lang="en-US" dirty="0" smtClean="0"/>
          </a:p>
        </p:txBody>
      </p:sp>
      <p:sp>
        <p:nvSpPr>
          <p:cNvPr id="70659" name="Rectangle 3"/>
          <p:cNvSpPr>
            <a:spLocks noGrp="1" noChangeArrowheads="1"/>
          </p:cNvSpPr>
          <p:nvPr>
            <p:ph idx="1"/>
          </p:nvPr>
        </p:nvSpPr>
        <p:spPr>
          <a:xfrm>
            <a:off x="457199" y="1295400"/>
            <a:ext cx="8674627" cy="5257801"/>
          </a:xfrm>
        </p:spPr>
        <p:txBody>
          <a:bodyPr>
            <a:normAutofit fontScale="92500" lnSpcReduction="10000"/>
          </a:bodyPr>
          <a:lstStyle/>
          <a:p>
            <a:r>
              <a:rPr lang="en-US" b="1" dirty="0" smtClean="0">
                <a:solidFill>
                  <a:srgbClr val="0000FF"/>
                </a:solidFill>
              </a:rPr>
              <a:t>Find pairs of </a:t>
            </a:r>
            <a:r>
              <a:rPr lang="en-US" b="1" dirty="0" smtClean="0">
                <a:solidFill>
                  <a:srgbClr val="0000FF"/>
                </a:solidFill>
                <a:sym typeface="Symbol" panose="05050102010706020507"/>
              </a:rPr>
              <a:t> </a:t>
            </a:r>
            <a:r>
              <a:rPr lang="en-US" b="1" i="1" dirty="0" smtClean="0">
                <a:solidFill>
                  <a:srgbClr val="0000FF"/>
                </a:solidFill>
              </a:rPr>
              <a:t>s</a:t>
            </a:r>
            <a:r>
              <a:rPr lang="en-US" i="1" dirty="0" smtClean="0">
                <a:solidFill>
                  <a:srgbClr val="0000FF"/>
                </a:solidFill>
              </a:rPr>
              <a:t>=</a:t>
            </a:r>
            <a:r>
              <a:rPr lang="en-US" dirty="0" smtClean="0">
                <a:solidFill>
                  <a:srgbClr val="0000FF"/>
                </a:solidFill>
              </a:rPr>
              <a:t>0.8 similarity, set </a:t>
            </a:r>
            <a:r>
              <a:rPr lang="en-US" b="1" dirty="0" smtClean="0">
                <a:solidFill>
                  <a:srgbClr val="0000FF"/>
                </a:solidFill>
              </a:rPr>
              <a:t>b</a:t>
            </a:r>
            <a:r>
              <a:rPr lang="en-US" dirty="0" smtClean="0">
                <a:solidFill>
                  <a:srgbClr val="0000FF"/>
                </a:solidFill>
              </a:rPr>
              <a:t>=20</a:t>
            </a:r>
            <a:r>
              <a:rPr lang="en-US" dirty="0">
                <a:solidFill>
                  <a:srgbClr val="0000FF"/>
                </a:solidFill>
              </a:rPr>
              <a:t>, </a:t>
            </a:r>
            <a:r>
              <a:rPr lang="en-US" b="1" dirty="0">
                <a:solidFill>
                  <a:srgbClr val="0000FF"/>
                </a:solidFill>
              </a:rPr>
              <a:t>r</a:t>
            </a:r>
            <a:r>
              <a:rPr lang="en-US" dirty="0">
                <a:solidFill>
                  <a:srgbClr val="0000FF"/>
                </a:solidFill>
              </a:rPr>
              <a:t>=5</a:t>
            </a:r>
            <a:endParaRPr lang="en-US" b="1" dirty="0" smtClean="0">
              <a:solidFill>
                <a:srgbClr val="0000FF"/>
              </a:solidFill>
            </a:endParaRPr>
          </a:p>
          <a:p>
            <a:r>
              <a:rPr lang="en-US" b="1" dirty="0" smtClean="0">
                <a:solidFill>
                  <a:srgbClr val="D60093"/>
                </a:solidFill>
              </a:rPr>
              <a:t>Assume:</a:t>
            </a:r>
            <a:r>
              <a:rPr lang="en-US" dirty="0" smtClean="0"/>
              <a:t> </a:t>
            </a:r>
            <a:r>
              <a:rPr lang="en-US" dirty="0" err="1" smtClean="0"/>
              <a:t>sim</a:t>
            </a:r>
            <a:r>
              <a:rPr lang="en-US" dirty="0" smtClean="0"/>
              <a:t>(C</a:t>
            </a:r>
            <a:r>
              <a:rPr lang="en-US" baseline="-25000" dirty="0" smtClean="0"/>
              <a:t>1</a:t>
            </a:r>
            <a:r>
              <a:rPr lang="en-US" dirty="0"/>
              <a:t>, </a:t>
            </a:r>
            <a:r>
              <a:rPr lang="en-US" dirty="0" smtClean="0"/>
              <a:t>C</a:t>
            </a:r>
            <a:r>
              <a:rPr lang="en-US" baseline="-25000" dirty="0" smtClean="0"/>
              <a:t>2</a:t>
            </a:r>
            <a:r>
              <a:rPr lang="en-US" dirty="0" smtClean="0"/>
              <a:t>) = 0.8</a:t>
            </a:r>
            <a:endParaRPr lang="en-US" dirty="0"/>
          </a:p>
          <a:p>
            <a:pPr lvl="1"/>
            <a:r>
              <a:rPr lang="en-US" dirty="0"/>
              <a:t>Since </a:t>
            </a:r>
            <a:r>
              <a:rPr lang="en-US" dirty="0" err="1"/>
              <a:t>sim</a:t>
            </a:r>
            <a:r>
              <a:rPr lang="en-US" dirty="0"/>
              <a:t>(C</a:t>
            </a:r>
            <a:r>
              <a:rPr lang="en-US" baseline="-25000" dirty="0"/>
              <a:t>1</a:t>
            </a:r>
            <a:r>
              <a:rPr lang="en-US" dirty="0"/>
              <a:t>, C</a:t>
            </a:r>
            <a:r>
              <a:rPr lang="en-US" baseline="-25000" dirty="0"/>
              <a:t>2</a:t>
            </a:r>
            <a:r>
              <a:rPr lang="en-US" dirty="0"/>
              <a:t>) </a:t>
            </a:r>
            <a:r>
              <a:rPr lang="en-US" dirty="0" smtClean="0">
                <a:sym typeface="Symbol" panose="05050102010706020507"/>
              </a:rPr>
              <a:t> </a:t>
            </a:r>
            <a:r>
              <a:rPr lang="en-US" b="1" dirty="0" smtClean="0">
                <a:sym typeface="Symbol" panose="05050102010706020507"/>
              </a:rPr>
              <a:t>s</a:t>
            </a:r>
            <a:r>
              <a:rPr lang="en-US" dirty="0" smtClean="0">
                <a:sym typeface="Symbol" panose="05050102010706020507"/>
              </a:rPr>
              <a:t>, we </a:t>
            </a:r>
            <a:r>
              <a:rPr lang="en-US" dirty="0" smtClean="0"/>
              <a:t>want C</a:t>
            </a:r>
            <a:r>
              <a:rPr lang="en-US" baseline="-25000" dirty="0" smtClean="0"/>
              <a:t>1</a:t>
            </a:r>
            <a:r>
              <a:rPr lang="en-US" dirty="0"/>
              <a:t>, C</a:t>
            </a:r>
            <a:r>
              <a:rPr lang="en-US" baseline="-25000" dirty="0"/>
              <a:t>2</a:t>
            </a:r>
            <a:r>
              <a:rPr lang="en-US" dirty="0" smtClean="0"/>
              <a:t> to be a </a:t>
            </a:r>
            <a:r>
              <a:rPr lang="en-US" b="1" dirty="0" smtClean="0">
                <a:solidFill>
                  <a:srgbClr val="D60093"/>
                </a:solidFill>
              </a:rPr>
              <a:t>candidate pair</a:t>
            </a:r>
            <a:r>
              <a:rPr lang="en-US" dirty="0" smtClean="0"/>
              <a:t>: We want them to hash to </a:t>
            </a:r>
            <a:r>
              <a:rPr lang="en-US" dirty="0"/>
              <a:t>at</a:t>
            </a:r>
            <a:r>
              <a:rPr lang="en-US" dirty="0" smtClean="0">
                <a:solidFill>
                  <a:srgbClr val="D60093"/>
                </a:solidFill>
              </a:rPr>
              <a:t> </a:t>
            </a:r>
            <a:r>
              <a:rPr lang="en-US" b="1" dirty="0" smtClean="0">
                <a:solidFill>
                  <a:srgbClr val="D60093"/>
                </a:solidFill>
              </a:rPr>
              <a:t>least 1 common bucket</a:t>
            </a:r>
            <a:r>
              <a:rPr lang="en-US" dirty="0" smtClean="0">
                <a:solidFill>
                  <a:srgbClr val="D60093"/>
                </a:solidFill>
              </a:rPr>
              <a:t> </a:t>
            </a:r>
            <a:r>
              <a:rPr lang="en-US" dirty="0" smtClean="0"/>
              <a:t>(at least one band is identical)</a:t>
            </a:r>
            <a:endParaRPr lang="en-US" dirty="0"/>
          </a:p>
          <a:p>
            <a:r>
              <a:rPr lang="en-US" b="1" dirty="0" smtClean="0">
                <a:solidFill>
                  <a:srgbClr val="008000"/>
                </a:solidFill>
              </a:rPr>
              <a:t>Probability C</a:t>
            </a:r>
            <a:r>
              <a:rPr lang="en-US" b="1" baseline="-25000" dirty="0" smtClean="0">
                <a:solidFill>
                  <a:srgbClr val="008000"/>
                </a:solidFill>
              </a:rPr>
              <a:t>1</a:t>
            </a:r>
            <a:r>
              <a:rPr lang="en-US" b="1" dirty="0" smtClean="0">
                <a:solidFill>
                  <a:srgbClr val="008000"/>
                </a:solidFill>
              </a:rPr>
              <a:t>, C</a:t>
            </a:r>
            <a:r>
              <a:rPr lang="en-US" b="1" baseline="-25000" dirty="0" smtClean="0">
                <a:solidFill>
                  <a:srgbClr val="008000"/>
                </a:solidFill>
              </a:rPr>
              <a:t>2</a:t>
            </a:r>
            <a:r>
              <a:rPr lang="en-US" b="1" dirty="0" smtClean="0">
                <a:solidFill>
                  <a:srgbClr val="008000"/>
                </a:solidFill>
              </a:rPr>
              <a:t> identical in </a:t>
            </a:r>
            <a:r>
              <a:rPr lang="en-US" b="1" dirty="0">
                <a:solidFill>
                  <a:srgbClr val="008000"/>
                </a:solidFill>
              </a:rPr>
              <a:t>one particular </a:t>
            </a:r>
            <a:br>
              <a:rPr lang="en-US" b="1" dirty="0" smtClean="0">
                <a:solidFill>
                  <a:srgbClr val="008000"/>
                </a:solidFill>
              </a:rPr>
            </a:br>
            <a:r>
              <a:rPr lang="en-US" b="1" dirty="0" smtClean="0">
                <a:solidFill>
                  <a:srgbClr val="008000"/>
                </a:solidFill>
              </a:rPr>
              <a:t>band: </a:t>
            </a:r>
            <a:r>
              <a:rPr lang="en-US" dirty="0" smtClean="0"/>
              <a:t>(0.8)</a:t>
            </a:r>
            <a:r>
              <a:rPr lang="en-US" baseline="30000" dirty="0" smtClean="0"/>
              <a:t>5</a:t>
            </a:r>
            <a:r>
              <a:rPr lang="en-US" dirty="0" smtClean="0"/>
              <a:t> = 0.328</a:t>
            </a:r>
            <a:endParaRPr lang="en-US" dirty="0" smtClean="0"/>
          </a:p>
          <a:p>
            <a:r>
              <a:rPr lang="en-US" dirty="0" smtClean="0"/>
              <a:t>Probability C</a:t>
            </a:r>
            <a:r>
              <a:rPr lang="en-US" baseline="-25000" dirty="0" smtClean="0"/>
              <a:t>1</a:t>
            </a:r>
            <a:r>
              <a:rPr lang="en-US" dirty="0" smtClean="0"/>
              <a:t>, C</a:t>
            </a:r>
            <a:r>
              <a:rPr lang="en-US" baseline="-25000" dirty="0" smtClean="0"/>
              <a:t>2</a:t>
            </a:r>
            <a:r>
              <a:rPr lang="en-US" dirty="0" smtClean="0"/>
              <a:t> are </a:t>
            </a:r>
            <a:r>
              <a:rPr lang="en-US" b="1" i="1" dirty="0" smtClean="0">
                <a:solidFill>
                  <a:srgbClr val="FF0066"/>
                </a:solidFill>
              </a:rPr>
              <a:t>not</a:t>
            </a:r>
            <a:r>
              <a:rPr lang="en-US" dirty="0" smtClean="0">
                <a:solidFill>
                  <a:srgbClr val="FF0066"/>
                </a:solidFill>
              </a:rPr>
              <a:t> </a:t>
            </a:r>
            <a:r>
              <a:rPr lang="en-US" dirty="0" smtClean="0"/>
              <a:t>similar in all of the 20 bands: (1-0.328)</a:t>
            </a:r>
            <a:r>
              <a:rPr lang="en-US" baseline="30000" dirty="0" smtClean="0"/>
              <a:t>20</a:t>
            </a:r>
            <a:r>
              <a:rPr lang="en-US" dirty="0" smtClean="0"/>
              <a:t> = 0.00035 </a:t>
            </a:r>
            <a:endParaRPr lang="en-US" dirty="0" smtClean="0"/>
          </a:p>
          <a:p>
            <a:pPr lvl="1"/>
            <a:r>
              <a:rPr lang="en-US" dirty="0" smtClean="0"/>
              <a:t>i.e., about 1/3000th of the 80%-similar column pairs </a:t>
            </a:r>
            <a:br>
              <a:rPr lang="en-US" dirty="0" smtClean="0"/>
            </a:br>
            <a:r>
              <a:rPr lang="en-US" dirty="0" smtClean="0"/>
              <a:t>are </a:t>
            </a:r>
            <a:r>
              <a:rPr lang="en-US" b="1" dirty="0" smtClean="0">
                <a:solidFill>
                  <a:srgbClr val="FF0066"/>
                </a:solidFill>
              </a:rPr>
              <a:t>false negatives</a:t>
            </a:r>
            <a:r>
              <a:rPr lang="en-US" dirty="0" smtClean="0"/>
              <a:t> (we miss them)</a:t>
            </a:r>
            <a:endParaRPr lang="en-US" dirty="0" smtClean="0"/>
          </a:p>
          <a:p>
            <a:pPr lvl="1"/>
            <a:r>
              <a:rPr lang="en-US" b="1" dirty="0" smtClean="0"/>
              <a:t>We would find 99.965% pairs of truly similar documents</a:t>
            </a:r>
            <a:endParaRPr lang="en-US" b="1" dirty="0" smtClean="0"/>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1" name="Rectangle 40"/>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76" name="Group 69"/>
          <p:cNvGrpSpPr/>
          <p:nvPr/>
        </p:nvGrpSpPr>
        <p:grpSpPr>
          <a:xfrm>
            <a:off x="6822260" y="40046"/>
            <a:ext cx="2309567" cy="1375386"/>
            <a:chOff x="5996233" y="3958614"/>
            <a:chExt cx="2309567" cy="1375386"/>
          </a:xfrm>
        </p:grpSpPr>
        <p:sp>
          <p:nvSpPr>
            <p:cNvPr id="77"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78"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79"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80"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81"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2"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3"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4"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5"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6"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7"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8"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89"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0"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91"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2"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3"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4"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5"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6"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7"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8"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99"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0"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1"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2"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103"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4"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5"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6"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7"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8"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109"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659">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659">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0659">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065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normAutofit/>
          </a:bodyPr>
          <a:lstStyle/>
          <a:p>
            <a:r>
              <a:rPr lang="en-US" dirty="0" smtClean="0"/>
              <a:t>C</a:t>
            </a:r>
            <a:r>
              <a:rPr lang="en-US" baseline="-25000" dirty="0" smtClean="0"/>
              <a:t>1</a:t>
            </a:r>
            <a:r>
              <a:rPr lang="en-US" dirty="0" smtClean="0"/>
              <a:t>, C</a:t>
            </a:r>
            <a:r>
              <a:rPr lang="en-US" baseline="-25000" dirty="0" smtClean="0"/>
              <a:t>2</a:t>
            </a:r>
            <a:r>
              <a:rPr lang="en-US" dirty="0" smtClean="0"/>
              <a:t> are 30% Similar</a:t>
            </a:r>
            <a:endParaRPr lang="en-US" dirty="0" smtClean="0"/>
          </a:p>
        </p:txBody>
      </p:sp>
      <p:sp>
        <p:nvSpPr>
          <p:cNvPr id="63491" name="Rectangle 3"/>
          <p:cNvSpPr>
            <a:spLocks noGrp="1" noChangeArrowheads="1"/>
          </p:cNvSpPr>
          <p:nvPr>
            <p:ph idx="1"/>
          </p:nvPr>
        </p:nvSpPr>
        <p:spPr>
          <a:xfrm>
            <a:off x="457200" y="1295400"/>
            <a:ext cx="8229600" cy="5410200"/>
          </a:xfrm>
        </p:spPr>
        <p:txBody>
          <a:bodyPr>
            <a:normAutofit fontScale="92500" lnSpcReduction="10000"/>
          </a:bodyPr>
          <a:lstStyle/>
          <a:p>
            <a:r>
              <a:rPr lang="en-US" b="1" dirty="0">
                <a:solidFill>
                  <a:srgbClr val="0000FF"/>
                </a:solidFill>
              </a:rPr>
              <a:t>Find pairs of </a:t>
            </a:r>
            <a:r>
              <a:rPr lang="en-US" b="1" dirty="0">
                <a:solidFill>
                  <a:srgbClr val="0000FF"/>
                </a:solidFill>
                <a:sym typeface="Symbol" panose="05050102010706020507"/>
              </a:rPr>
              <a:t> </a:t>
            </a:r>
            <a:r>
              <a:rPr lang="en-US" b="1" i="1" dirty="0">
                <a:solidFill>
                  <a:srgbClr val="0000FF"/>
                </a:solidFill>
              </a:rPr>
              <a:t>s</a:t>
            </a:r>
            <a:r>
              <a:rPr lang="en-US" i="1" dirty="0">
                <a:solidFill>
                  <a:srgbClr val="0000FF"/>
                </a:solidFill>
              </a:rPr>
              <a:t>=</a:t>
            </a:r>
            <a:r>
              <a:rPr lang="en-US" dirty="0">
                <a:solidFill>
                  <a:srgbClr val="0000FF"/>
                </a:solidFill>
              </a:rPr>
              <a:t>0.8 similarity, set </a:t>
            </a:r>
            <a:r>
              <a:rPr lang="en-US" b="1" dirty="0">
                <a:solidFill>
                  <a:srgbClr val="0000FF"/>
                </a:solidFill>
              </a:rPr>
              <a:t>b</a:t>
            </a:r>
            <a:r>
              <a:rPr lang="en-US" dirty="0">
                <a:solidFill>
                  <a:srgbClr val="0000FF"/>
                </a:solidFill>
              </a:rPr>
              <a:t>=20, </a:t>
            </a:r>
            <a:r>
              <a:rPr lang="en-US" b="1" dirty="0">
                <a:solidFill>
                  <a:srgbClr val="0000FF"/>
                </a:solidFill>
              </a:rPr>
              <a:t>r</a:t>
            </a:r>
            <a:r>
              <a:rPr lang="en-US" dirty="0">
                <a:solidFill>
                  <a:srgbClr val="0000FF"/>
                </a:solidFill>
              </a:rPr>
              <a:t>=5</a:t>
            </a:r>
            <a:endParaRPr lang="en-US" b="1" dirty="0">
              <a:solidFill>
                <a:srgbClr val="0000FF"/>
              </a:solidFill>
            </a:endParaRPr>
          </a:p>
          <a:p>
            <a:r>
              <a:rPr lang="en-US" b="1" dirty="0">
                <a:solidFill>
                  <a:srgbClr val="D60093"/>
                </a:solidFill>
              </a:rPr>
              <a:t>Assume:</a:t>
            </a:r>
            <a:r>
              <a:rPr lang="en-US" dirty="0"/>
              <a:t> </a:t>
            </a:r>
            <a:r>
              <a:rPr lang="en-US" dirty="0" err="1"/>
              <a:t>sim</a:t>
            </a:r>
            <a:r>
              <a:rPr lang="en-US" dirty="0"/>
              <a:t>(C</a:t>
            </a:r>
            <a:r>
              <a:rPr lang="en-US" baseline="-25000" dirty="0"/>
              <a:t>1</a:t>
            </a:r>
            <a:r>
              <a:rPr lang="en-US" dirty="0"/>
              <a:t>, C</a:t>
            </a:r>
            <a:r>
              <a:rPr lang="en-US" baseline="-25000" dirty="0"/>
              <a:t>2</a:t>
            </a:r>
            <a:r>
              <a:rPr lang="en-US" dirty="0"/>
              <a:t>) = </a:t>
            </a:r>
            <a:r>
              <a:rPr lang="en-US" dirty="0" smtClean="0"/>
              <a:t>0.3</a:t>
            </a:r>
            <a:endParaRPr lang="en-US" dirty="0"/>
          </a:p>
          <a:p>
            <a:pPr lvl="1"/>
            <a:r>
              <a:rPr lang="en-US" dirty="0"/>
              <a:t>Since </a:t>
            </a:r>
            <a:r>
              <a:rPr lang="en-US" dirty="0" err="1"/>
              <a:t>sim</a:t>
            </a:r>
            <a:r>
              <a:rPr lang="en-US" dirty="0"/>
              <a:t>(C</a:t>
            </a:r>
            <a:r>
              <a:rPr lang="en-US" baseline="-25000" dirty="0"/>
              <a:t>1</a:t>
            </a:r>
            <a:r>
              <a:rPr lang="en-US" dirty="0"/>
              <a:t>, C</a:t>
            </a:r>
            <a:r>
              <a:rPr lang="en-US" baseline="-25000" dirty="0"/>
              <a:t>2</a:t>
            </a:r>
            <a:r>
              <a:rPr lang="en-US" dirty="0"/>
              <a:t>) </a:t>
            </a:r>
            <a:r>
              <a:rPr lang="en-US" dirty="0" smtClean="0">
                <a:sym typeface="Symbol" panose="05050102010706020507"/>
              </a:rPr>
              <a:t>&lt; </a:t>
            </a:r>
            <a:r>
              <a:rPr lang="en-US" b="1" dirty="0" smtClean="0">
                <a:sym typeface="Symbol" panose="05050102010706020507"/>
              </a:rPr>
              <a:t>s</a:t>
            </a:r>
            <a:r>
              <a:rPr lang="en-US" dirty="0" smtClean="0"/>
              <a:t> </a:t>
            </a:r>
            <a:r>
              <a:rPr lang="en-US" dirty="0"/>
              <a:t>we want C</a:t>
            </a:r>
            <a:r>
              <a:rPr lang="en-US" baseline="-25000" dirty="0"/>
              <a:t>1</a:t>
            </a:r>
            <a:r>
              <a:rPr lang="en-US" dirty="0"/>
              <a:t>, C</a:t>
            </a:r>
            <a:r>
              <a:rPr lang="en-US" baseline="-25000" dirty="0"/>
              <a:t>2</a:t>
            </a:r>
            <a:r>
              <a:rPr lang="en-US" dirty="0"/>
              <a:t> to hash to </a:t>
            </a:r>
            <a:r>
              <a:rPr lang="en-US" b="1" dirty="0" smtClean="0">
                <a:solidFill>
                  <a:srgbClr val="D60093"/>
                </a:solidFill>
              </a:rPr>
              <a:t>NO </a:t>
            </a:r>
            <a:br>
              <a:rPr lang="en-US" b="1" dirty="0" smtClean="0">
                <a:solidFill>
                  <a:srgbClr val="D60093"/>
                </a:solidFill>
              </a:rPr>
            </a:br>
            <a:r>
              <a:rPr lang="en-US" b="1" dirty="0" smtClean="0">
                <a:solidFill>
                  <a:srgbClr val="D60093"/>
                </a:solidFill>
              </a:rPr>
              <a:t>common buckets</a:t>
            </a:r>
            <a:r>
              <a:rPr lang="en-US" dirty="0" smtClean="0">
                <a:solidFill>
                  <a:srgbClr val="D60093"/>
                </a:solidFill>
              </a:rPr>
              <a:t> </a:t>
            </a:r>
            <a:r>
              <a:rPr lang="en-US" dirty="0" smtClean="0"/>
              <a:t>(all bands should be different)</a:t>
            </a:r>
            <a:endParaRPr lang="en-US" dirty="0"/>
          </a:p>
          <a:p>
            <a:r>
              <a:rPr lang="en-US" b="1" dirty="0" smtClean="0">
                <a:solidFill>
                  <a:srgbClr val="008000"/>
                </a:solidFill>
              </a:rPr>
              <a:t>Probability C</a:t>
            </a:r>
            <a:r>
              <a:rPr lang="en-US" b="1" baseline="-25000" dirty="0" smtClean="0">
                <a:solidFill>
                  <a:srgbClr val="008000"/>
                </a:solidFill>
              </a:rPr>
              <a:t>1</a:t>
            </a:r>
            <a:r>
              <a:rPr lang="en-US" b="1" dirty="0" smtClean="0">
                <a:solidFill>
                  <a:srgbClr val="008000"/>
                </a:solidFill>
              </a:rPr>
              <a:t>, C</a:t>
            </a:r>
            <a:r>
              <a:rPr lang="en-US" b="1" baseline="-25000" dirty="0" smtClean="0">
                <a:solidFill>
                  <a:srgbClr val="008000"/>
                </a:solidFill>
              </a:rPr>
              <a:t>2</a:t>
            </a:r>
            <a:r>
              <a:rPr lang="en-US" b="1" dirty="0" smtClean="0">
                <a:solidFill>
                  <a:srgbClr val="008000"/>
                </a:solidFill>
              </a:rPr>
              <a:t> identical in one particular band: </a:t>
            </a:r>
            <a:r>
              <a:rPr lang="en-US" dirty="0" smtClean="0"/>
              <a:t>(0.3)</a:t>
            </a:r>
            <a:r>
              <a:rPr lang="en-US" baseline="30000" dirty="0" smtClean="0"/>
              <a:t>5</a:t>
            </a:r>
            <a:r>
              <a:rPr lang="en-US" dirty="0" smtClean="0"/>
              <a:t>  = 0.00243</a:t>
            </a:r>
            <a:endParaRPr lang="en-US" dirty="0" smtClean="0"/>
          </a:p>
          <a:p>
            <a:r>
              <a:rPr lang="en-US" dirty="0" smtClean="0"/>
              <a:t>Probability C</a:t>
            </a:r>
            <a:r>
              <a:rPr lang="en-US" baseline="-25000" dirty="0" smtClean="0"/>
              <a:t>1</a:t>
            </a:r>
            <a:r>
              <a:rPr lang="en-US" dirty="0" smtClean="0"/>
              <a:t>, C</a:t>
            </a:r>
            <a:r>
              <a:rPr lang="en-US" baseline="-25000" dirty="0" smtClean="0"/>
              <a:t>2</a:t>
            </a:r>
            <a:r>
              <a:rPr lang="en-US" dirty="0" smtClean="0"/>
              <a:t> identical in at least 1 of 20 bands: 1 - (1 - </a:t>
            </a:r>
            <a:r>
              <a:rPr lang="en-US" dirty="0"/>
              <a:t>0.00243</a:t>
            </a:r>
            <a:r>
              <a:rPr lang="en-US" dirty="0" smtClean="0"/>
              <a:t>)</a:t>
            </a:r>
            <a:r>
              <a:rPr lang="en-US" baseline="30000" dirty="0" smtClean="0"/>
              <a:t>20</a:t>
            </a:r>
            <a:r>
              <a:rPr lang="en-US" dirty="0" smtClean="0"/>
              <a:t> = 0.0474</a:t>
            </a:r>
            <a:endParaRPr lang="en-US" dirty="0" smtClean="0"/>
          </a:p>
          <a:p>
            <a:pPr lvl="1"/>
            <a:r>
              <a:rPr lang="en-US" dirty="0" smtClean="0"/>
              <a:t>In other words, approximately 4.74% pairs of docs with similarity 0.3% end up becoming </a:t>
            </a:r>
            <a:r>
              <a:rPr lang="en-US" b="1" dirty="0" smtClean="0">
                <a:solidFill>
                  <a:srgbClr val="D60093"/>
                </a:solidFill>
              </a:rPr>
              <a:t>candidate pairs</a:t>
            </a:r>
            <a:endParaRPr lang="en-US" dirty="0" smtClean="0"/>
          </a:p>
          <a:p>
            <a:pPr lvl="2"/>
            <a:r>
              <a:rPr lang="en-US" dirty="0" smtClean="0"/>
              <a:t>They are </a:t>
            </a:r>
            <a:r>
              <a:rPr lang="en-US" b="1" dirty="0" smtClean="0">
                <a:solidFill>
                  <a:srgbClr val="FF0066"/>
                </a:solidFill>
              </a:rPr>
              <a:t>false positives </a:t>
            </a:r>
            <a:r>
              <a:rPr lang="en-US" dirty="0"/>
              <a:t>since </a:t>
            </a:r>
            <a:r>
              <a:rPr lang="en-US" dirty="0" smtClean="0"/>
              <a:t>we will have to examine them (they are candidate pairs) but then it will turn out their similarity is below threshold </a:t>
            </a:r>
            <a:r>
              <a:rPr lang="en-US" b="1" dirty="0" smtClean="0"/>
              <a:t>s</a:t>
            </a:r>
            <a:endParaRPr lang="en-US" b="1" dirty="0" smtClean="0">
              <a:solidFill>
                <a:schemeClr val="accent2"/>
              </a:solidFill>
            </a:endParaRPr>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7" name="Rectangle 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47"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58"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9"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1">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491">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3491">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349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smtClean="0"/>
              <a:t>LSH Involves a Tradeoff</a:t>
            </a:r>
            <a:endParaRPr lang="en-US" smtClean="0"/>
          </a:p>
        </p:txBody>
      </p:sp>
      <p:sp>
        <p:nvSpPr>
          <p:cNvPr id="17411" name="Rectangle 3"/>
          <p:cNvSpPr>
            <a:spLocks noGrp="1" noChangeArrowheads="1"/>
          </p:cNvSpPr>
          <p:nvPr>
            <p:ph idx="1"/>
          </p:nvPr>
        </p:nvSpPr>
        <p:spPr>
          <a:xfrm>
            <a:off x="457200" y="1371600"/>
            <a:ext cx="7772400" cy="5181601"/>
          </a:xfrm>
        </p:spPr>
        <p:txBody>
          <a:bodyPr/>
          <a:lstStyle/>
          <a:p>
            <a:r>
              <a:rPr lang="en-US" b="1" dirty="0" smtClean="0">
                <a:solidFill>
                  <a:srgbClr val="D60093"/>
                </a:solidFill>
              </a:rPr>
              <a:t>Pick:</a:t>
            </a:r>
            <a:endParaRPr lang="en-US" b="1" dirty="0" smtClean="0">
              <a:solidFill>
                <a:srgbClr val="D60093"/>
              </a:solidFill>
            </a:endParaRPr>
          </a:p>
          <a:p>
            <a:pPr lvl="1"/>
            <a:r>
              <a:rPr lang="en-US" dirty="0"/>
              <a:t>T</a:t>
            </a:r>
            <a:r>
              <a:rPr lang="en-US" dirty="0" smtClean="0"/>
              <a:t>he number of Min-Hashes (rows of </a:t>
            </a:r>
            <a:r>
              <a:rPr lang="en-US" b="1" i="1" dirty="0" smtClean="0"/>
              <a:t>M</a:t>
            </a:r>
            <a:r>
              <a:rPr lang="en-US" dirty="0" smtClean="0"/>
              <a:t>) </a:t>
            </a:r>
            <a:endParaRPr lang="en-US" dirty="0" smtClean="0"/>
          </a:p>
          <a:p>
            <a:pPr lvl="1"/>
            <a:r>
              <a:rPr lang="en-US" dirty="0"/>
              <a:t>T</a:t>
            </a:r>
            <a:r>
              <a:rPr lang="en-US" dirty="0" smtClean="0"/>
              <a:t>he number of bands </a:t>
            </a:r>
            <a:r>
              <a:rPr lang="en-US" b="1" i="1" dirty="0" smtClean="0"/>
              <a:t>b</a:t>
            </a:r>
            <a:r>
              <a:rPr lang="en-US" dirty="0" smtClean="0"/>
              <a:t>, and </a:t>
            </a:r>
            <a:endParaRPr lang="en-US" dirty="0" smtClean="0"/>
          </a:p>
          <a:p>
            <a:pPr lvl="1"/>
            <a:r>
              <a:rPr lang="en-US" dirty="0"/>
              <a:t>T</a:t>
            </a:r>
            <a:r>
              <a:rPr lang="en-US" dirty="0" smtClean="0"/>
              <a:t>he number of rows </a:t>
            </a:r>
            <a:r>
              <a:rPr lang="en-US" b="1" i="1" dirty="0" smtClean="0"/>
              <a:t>r</a:t>
            </a:r>
            <a:r>
              <a:rPr lang="en-US" dirty="0" smtClean="0"/>
              <a:t> per band</a:t>
            </a:r>
            <a:endParaRPr lang="en-US" dirty="0" smtClean="0"/>
          </a:p>
          <a:p>
            <a:pPr>
              <a:buNone/>
            </a:pPr>
            <a:r>
              <a:rPr lang="en-US" dirty="0" smtClean="0"/>
              <a:t>	to balance false positives/negatives</a:t>
            </a:r>
            <a:endParaRPr lang="en-US" dirty="0" smtClean="0"/>
          </a:p>
          <a:p>
            <a:pPr lvl="8"/>
            <a:endParaRPr lang="en-US" dirty="0" smtClean="0"/>
          </a:p>
          <a:p>
            <a:r>
              <a:rPr lang="en-US" b="1" dirty="0" smtClean="0">
                <a:solidFill>
                  <a:srgbClr val="0000FF"/>
                </a:solidFill>
              </a:rPr>
              <a:t>Example:</a:t>
            </a:r>
            <a:r>
              <a:rPr lang="en-US" dirty="0" smtClean="0"/>
              <a:t> If we had only 15 bands of 5 rows, the number of false positives would go down, but the number of false negatives would go up</a:t>
            </a:r>
            <a:endParaRPr lang="en-US" dirty="0" smtClean="0"/>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7" name="Rectangle 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anose="020B0604030504040204" pitchFamily="34" charset="0"/>
              <a:ea typeface="Tahoma" panose="020B0604030504040204" pitchFamily="34" charset="0"/>
              <a:cs typeface="Tahoma" panose="020B0604030504040204"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47" name="Line 73"/>
            <p:cNvSpPr>
              <a:spLocks noChangeShapeType="1"/>
            </p:cNvSpPr>
            <p:nvPr/>
          </p:nvSpPr>
          <p:spPr bwMode="auto">
            <a:xfrm>
              <a:off x="6019800" y="49022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4</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dirty="0">
                  <a:latin typeface="Tahoma" panose="020B0604030504040204" pitchFamily="34" charset="0"/>
                  <a:ea typeface="Tahoma" panose="020B0604030504040204" pitchFamily="34" charset="0"/>
                  <a:cs typeface="Tahoma" panose="020B0604030504040204" pitchFamily="34" charset="0"/>
                </a:rPr>
                <a:t>2</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58" name="Line 104"/>
            <p:cNvSpPr>
              <a:spLocks noChangeShapeType="1"/>
            </p:cNvSpPr>
            <p:nvPr/>
          </p:nvSpPr>
          <p:spPr bwMode="auto">
            <a:xfrm>
              <a:off x="5996233" y="3958614"/>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2</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ln>
            <a:effectLst/>
          </p:spPr>
          <p:txBody>
            <a:bodyPr/>
            <a:lstStyle/>
            <a:p>
              <a:pPr>
                <a:spcBef>
                  <a:spcPct val="20000"/>
                </a:spcBef>
                <a:buClr>
                  <a:srgbClr val="CC00CC"/>
                </a:buClr>
                <a:buFont typeface="Monotype Sorts" pitchFamily="2" charset="2"/>
                <a:buNone/>
              </a:pPr>
              <a:r>
                <a:rPr lang="en-US" sz="2000">
                  <a:latin typeface="Tahoma" panose="020B0604030504040204" pitchFamily="34" charset="0"/>
                  <a:ea typeface="Tahoma" panose="020B0604030504040204" pitchFamily="34" charset="0"/>
                  <a:cs typeface="Tahoma" panose="020B0604030504040204" pitchFamily="34" charset="0"/>
                </a:rPr>
                <a:t>1</a:t>
              </a:r>
              <a:endParaRPr lang="en-US" sz="2000">
                <a:latin typeface="Tahoma" panose="020B0604030504040204" pitchFamily="34" charset="0"/>
                <a:ea typeface="Tahoma" panose="020B0604030504040204" pitchFamily="34" charset="0"/>
                <a:cs typeface="Tahoma" panose="020B0604030504040204" pitchFamily="34" charset="0"/>
              </a:endParaRPr>
            </a:p>
          </p:txBody>
        </p:sp>
        <p:sp>
          <p:nvSpPr>
            <p:cNvPr id="69" name="Line 135"/>
            <p:cNvSpPr>
              <a:spLocks noChangeShapeType="1"/>
            </p:cNvSpPr>
            <p:nvPr/>
          </p:nvSpPr>
          <p:spPr bwMode="auto">
            <a:xfrm>
              <a:off x="6019800" y="4443265"/>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ln>
            <a:effectLst/>
          </p:spPr>
          <p:txBody>
            <a:bodyPr wrap="none"/>
            <a:lstStyle/>
            <a:p>
              <a:endParaRPr lang="en-US" sz="1400">
                <a:latin typeface="Tahoma" panose="020B0604030504040204" pitchFamily="34" charset="0"/>
                <a:ea typeface="Tahoma" panose="020B0604030504040204" pitchFamily="34" charset="0"/>
                <a:cs typeface="Tahoma" panose="020B0604030504040204" pitchFamily="34" charset="0"/>
              </a:endParaRPr>
            </a:p>
          </p:txBody>
        </p:sp>
      </p:gr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57200" y="76200"/>
            <a:ext cx="8534400" cy="987552"/>
          </a:xfrm>
        </p:spPr>
        <p:txBody>
          <a:bodyPr/>
          <a:lstStyle/>
          <a:p>
            <a:r>
              <a:rPr lang="en-US" dirty="0" smtClean="0"/>
              <a:t>Analysis of LSH – What We Want</a:t>
            </a:r>
            <a:endParaRPr lang="en-US" dirty="0" smtClean="0"/>
          </a:p>
        </p:txBody>
      </p:sp>
      <p:sp>
        <p:nvSpPr>
          <p:cNvPr id="18435" name="Rectangle 3"/>
          <p:cNvSpPr>
            <a:spLocks noChangeArrowheads="1"/>
          </p:cNvSpPr>
          <p:nvPr/>
        </p:nvSpPr>
        <p:spPr bwMode="auto">
          <a:xfrm>
            <a:off x="2362200" y="1828800"/>
            <a:ext cx="4267200" cy="3581400"/>
          </a:xfrm>
          <a:prstGeom prst="rect">
            <a:avLst/>
          </a:prstGeom>
          <a:noFill/>
          <a:ln w="9525">
            <a:solidFill>
              <a:schemeClr val="tx1"/>
            </a:solidFill>
            <a:miter lim="800000"/>
          </a:ln>
        </p:spPr>
        <p:txBody>
          <a:bodyPr wrap="none" anchor="ctr"/>
          <a:lstStyle/>
          <a:p>
            <a:endParaRPr lang="en-US"/>
          </a:p>
        </p:txBody>
      </p:sp>
      <p:sp>
        <p:nvSpPr>
          <p:cNvPr id="18436" name="Text Box 4"/>
          <p:cNvSpPr txBox="1">
            <a:spLocks noChangeArrowheads="1"/>
          </p:cNvSpPr>
          <p:nvPr/>
        </p:nvSpPr>
        <p:spPr bwMode="auto">
          <a:xfrm>
            <a:off x="1678584" y="5562600"/>
            <a:ext cx="4341216" cy="369332"/>
          </a:xfrm>
          <a:prstGeom prst="rect">
            <a:avLst/>
          </a:prstGeom>
          <a:noFill/>
          <a:ln w="9525">
            <a:noFill/>
            <a:miter lim="800000"/>
          </a:ln>
        </p:spPr>
        <p:txBody>
          <a:bodyPr wrap="square">
            <a:spAutoFit/>
          </a:bodyPr>
          <a:lstStyle/>
          <a:p>
            <a:pPr algn="ctr" eaLnBrk="0" hangingPunct="0"/>
            <a:r>
              <a:rPr lang="en-US" dirty="0">
                <a:solidFill>
                  <a:srgbClr val="008000"/>
                </a:solidFill>
                <a:latin typeface="Tahoma" panose="020B0604030504040204" pitchFamily="34" charset="0"/>
              </a:rPr>
              <a:t>       Similarity </a:t>
            </a:r>
            <a:r>
              <a:rPr lang="en-US" i="1" dirty="0">
                <a:latin typeface="Tahoma" panose="020B0604030504040204" pitchFamily="34" charset="0"/>
              </a:rPr>
              <a:t>t =</a:t>
            </a:r>
            <a:r>
              <a:rPr lang="en-US" i="1" dirty="0" err="1">
                <a:latin typeface="Tahoma" panose="020B0604030504040204" pitchFamily="34" charset="0"/>
              </a:rPr>
              <a:t>sim</a:t>
            </a:r>
            <a:r>
              <a:rPr lang="en-US" i="1" dirty="0">
                <a:latin typeface="Tahoma" panose="020B0604030504040204" pitchFamily="34" charset="0"/>
              </a:rPr>
              <a:t>(C</a:t>
            </a:r>
            <a:r>
              <a:rPr lang="en-US" i="1" baseline="-25000" dirty="0">
                <a:latin typeface="Tahoma" panose="020B0604030504040204" pitchFamily="34" charset="0"/>
              </a:rPr>
              <a:t>1</a:t>
            </a:r>
            <a:r>
              <a:rPr lang="en-US" i="1" dirty="0">
                <a:latin typeface="Tahoma" panose="020B0604030504040204" pitchFamily="34" charset="0"/>
              </a:rPr>
              <a:t>, C</a:t>
            </a:r>
            <a:r>
              <a:rPr lang="en-US" i="1" baseline="-25000" dirty="0">
                <a:latin typeface="Tahoma" panose="020B0604030504040204" pitchFamily="34" charset="0"/>
              </a:rPr>
              <a:t>2</a:t>
            </a:r>
            <a:r>
              <a:rPr lang="en-US" i="1" dirty="0" smtClean="0">
                <a:latin typeface="Tahoma" panose="020B0604030504040204" pitchFamily="34" charset="0"/>
              </a:rPr>
              <a:t>)</a:t>
            </a:r>
            <a:r>
              <a:rPr lang="en-US" dirty="0" smtClean="0">
                <a:solidFill>
                  <a:srgbClr val="008000"/>
                </a:solidFill>
                <a:latin typeface="Tahoma" panose="020B0604030504040204" pitchFamily="34" charset="0"/>
              </a:rPr>
              <a:t> </a:t>
            </a:r>
            <a:r>
              <a:rPr lang="en-US" dirty="0">
                <a:solidFill>
                  <a:srgbClr val="008000"/>
                </a:solidFill>
                <a:latin typeface="Tahoma" panose="020B0604030504040204" pitchFamily="34" charset="0"/>
              </a:rPr>
              <a:t>of two sets</a:t>
            </a:r>
            <a:endParaRPr lang="en-US" dirty="0">
              <a:solidFill>
                <a:srgbClr val="008000"/>
              </a:solidFill>
              <a:latin typeface="Tahoma" panose="020B0604030504040204" pitchFamily="34" charset="0"/>
            </a:endParaRPr>
          </a:p>
        </p:txBody>
      </p:sp>
      <p:sp>
        <p:nvSpPr>
          <p:cNvPr id="18437" name="Text Box 5"/>
          <p:cNvSpPr txBox="1">
            <a:spLocks noChangeArrowheads="1"/>
          </p:cNvSpPr>
          <p:nvPr/>
        </p:nvSpPr>
        <p:spPr bwMode="auto">
          <a:xfrm>
            <a:off x="1066800" y="3444081"/>
            <a:ext cx="1238250" cy="915988"/>
          </a:xfrm>
          <a:prstGeom prst="rect">
            <a:avLst/>
          </a:prstGeom>
          <a:noFill/>
          <a:ln w="9525">
            <a:noFill/>
            <a:miter lim="800000"/>
          </a:ln>
        </p:spPr>
        <p:txBody>
          <a:bodyPr wrap="none">
            <a:spAutoFit/>
          </a:bodyPr>
          <a:lstStyle/>
          <a:p>
            <a:pPr algn="ctr" eaLnBrk="0" hangingPunct="0"/>
            <a:r>
              <a:rPr lang="en-US" dirty="0">
                <a:solidFill>
                  <a:srgbClr val="008000"/>
                </a:solidFill>
                <a:latin typeface="Tahoma" panose="020B0604030504040204" pitchFamily="34" charset="0"/>
              </a:rPr>
              <a:t>Probability</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of sharing</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a bucket</a:t>
            </a:r>
            <a:endParaRPr lang="en-US" dirty="0">
              <a:solidFill>
                <a:srgbClr val="008000"/>
              </a:solidFill>
              <a:latin typeface="Tahoma" panose="020B0604030504040204" pitchFamily="34" charset="0"/>
            </a:endParaRPr>
          </a:p>
        </p:txBody>
      </p:sp>
      <p:sp>
        <p:nvSpPr>
          <p:cNvPr id="18438" name="Line 6"/>
          <p:cNvSpPr>
            <a:spLocks noChangeShapeType="1"/>
          </p:cNvSpPr>
          <p:nvPr/>
        </p:nvSpPr>
        <p:spPr bwMode="auto">
          <a:xfrm>
            <a:off x="5943600" y="5779532"/>
            <a:ext cx="838200" cy="0"/>
          </a:xfrm>
          <a:prstGeom prst="line">
            <a:avLst/>
          </a:prstGeom>
          <a:noFill/>
          <a:ln w="9525">
            <a:solidFill>
              <a:schemeClr val="tx1"/>
            </a:solidFill>
            <a:round/>
            <a:tailEnd type="triangle" w="med" len="med"/>
          </a:ln>
        </p:spPr>
        <p:txBody>
          <a:bodyPr/>
          <a:lstStyle/>
          <a:p>
            <a:endParaRPr lang="en-US"/>
          </a:p>
        </p:txBody>
      </p:sp>
      <p:sp>
        <p:nvSpPr>
          <p:cNvPr id="18439" name="Line 7"/>
          <p:cNvSpPr>
            <a:spLocks noChangeShapeType="1"/>
          </p:cNvSpPr>
          <p:nvPr/>
        </p:nvSpPr>
        <p:spPr bwMode="auto">
          <a:xfrm flipV="1">
            <a:off x="1752600" y="2743200"/>
            <a:ext cx="0" cy="685800"/>
          </a:xfrm>
          <a:prstGeom prst="line">
            <a:avLst/>
          </a:prstGeom>
          <a:noFill/>
          <a:ln w="9525">
            <a:solidFill>
              <a:schemeClr val="tx1"/>
            </a:solidFill>
            <a:round/>
            <a:tailEnd type="triangle" w="med" len="med"/>
          </a:ln>
        </p:spPr>
        <p:txBody>
          <a:bodyPr/>
          <a:lstStyle/>
          <a:p>
            <a:endParaRPr lang="en-US"/>
          </a:p>
        </p:txBody>
      </p:sp>
      <p:sp>
        <p:nvSpPr>
          <p:cNvPr id="18440" name="Line 8"/>
          <p:cNvSpPr>
            <a:spLocks noChangeShapeType="1"/>
          </p:cNvSpPr>
          <p:nvPr/>
        </p:nvSpPr>
        <p:spPr bwMode="auto">
          <a:xfrm>
            <a:off x="2362200" y="5410200"/>
            <a:ext cx="2133600" cy="0"/>
          </a:xfrm>
          <a:prstGeom prst="line">
            <a:avLst/>
          </a:prstGeom>
          <a:noFill/>
          <a:ln w="25400">
            <a:solidFill>
              <a:srgbClr val="FF0000"/>
            </a:solidFill>
            <a:round/>
          </a:ln>
        </p:spPr>
        <p:txBody>
          <a:bodyPr/>
          <a:lstStyle/>
          <a:p>
            <a:endParaRPr lang="en-US"/>
          </a:p>
        </p:txBody>
      </p:sp>
      <p:sp>
        <p:nvSpPr>
          <p:cNvPr id="18441" name="Text Box 9"/>
          <p:cNvSpPr txBox="1">
            <a:spLocks noChangeArrowheads="1"/>
          </p:cNvSpPr>
          <p:nvPr/>
        </p:nvSpPr>
        <p:spPr bwMode="auto">
          <a:xfrm rot="16200000">
            <a:off x="3147235" y="3712312"/>
            <a:ext cx="2307556" cy="369332"/>
          </a:xfrm>
          <a:prstGeom prst="rect">
            <a:avLst/>
          </a:prstGeom>
          <a:noFill/>
          <a:ln w="9525">
            <a:noFill/>
            <a:miter lim="800000"/>
          </a:ln>
        </p:spPr>
        <p:txBody>
          <a:bodyPr wrap="none">
            <a:spAutoFit/>
          </a:bodyPr>
          <a:lstStyle/>
          <a:p>
            <a:pPr algn="ctr" eaLnBrk="0" hangingPunct="0"/>
            <a:r>
              <a:rPr lang="en-US" dirty="0" smtClean="0">
                <a:solidFill>
                  <a:srgbClr val="008000"/>
                </a:solidFill>
                <a:latin typeface="Tahoma" panose="020B0604030504040204" pitchFamily="34" charset="0"/>
              </a:rPr>
              <a:t>Similarity threshold </a:t>
            </a:r>
            <a:r>
              <a:rPr lang="en-US" b="1" i="1" dirty="0" smtClean="0">
                <a:solidFill>
                  <a:srgbClr val="008000"/>
                </a:solidFill>
                <a:latin typeface="Tahoma" panose="020B0604030504040204" pitchFamily="34" charset="0"/>
              </a:rPr>
              <a:t>s</a:t>
            </a:r>
            <a:endParaRPr lang="en-US" b="1" i="1" dirty="0">
              <a:solidFill>
                <a:srgbClr val="008000"/>
              </a:solidFill>
              <a:latin typeface="Tahoma" panose="020B0604030504040204" pitchFamily="34" charset="0"/>
            </a:endParaRPr>
          </a:p>
        </p:txBody>
      </p:sp>
      <p:sp>
        <p:nvSpPr>
          <p:cNvPr id="18442" name="Line 10"/>
          <p:cNvSpPr>
            <a:spLocks noChangeShapeType="1"/>
          </p:cNvSpPr>
          <p:nvPr/>
        </p:nvSpPr>
        <p:spPr bwMode="auto">
          <a:xfrm flipV="1">
            <a:off x="4495800" y="1828800"/>
            <a:ext cx="0" cy="3581400"/>
          </a:xfrm>
          <a:prstGeom prst="line">
            <a:avLst/>
          </a:prstGeom>
          <a:noFill/>
          <a:ln w="25400">
            <a:solidFill>
              <a:srgbClr val="FF0000"/>
            </a:solidFill>
            <a:round/>
          </a:ln>
        </p:spPr>
        <p:txBody>
          <a:bodyPr/>
          <a:lstStyle/>
          <a:p>
            <a:endParaRPr lang="en-US"/>
          </a:p>
        </p:txBody>
      </p:sp>
      <p:sp>
        <p:nvSpPr>
          <p:cNvPr id="18443" name="Line 11"/>
          <p:cNvSpPr>
            <a:spLocks noChangeShapeType="1"/>
          </p:cNvSpPr>
          <p:nvPr/>
        </p:nvSpPr>
        <p:spPr bwMode="auto">
          <a:xfrm>
            <a:off x="4495800" y="1828800"/>
            <a:ext cx="2133600" cy="0"/>
          </a:xfrm>
          <a:prstGeom prst="line">
            <a:avLst/>
          </a:prstGeom>
          <a:noFill/>
          <a:ln w="25400">
            <a:solidFill>
              <a:srgbClr val="FF0000"/>
            </a:solidFill>
            <a:round/>
          </a:ln>
        </p:spPr>
        <p:txBody>
          <a:bodyPr/>
          <a:lstStyle/>
          <a:p>
            <a:endParaRPr lang="en-US"/>
          </a:p>
        </p:txBody>
      </p:sp>
      <p:grpSp>
        <p:nvGrpSpPr>
          <p:cNvPr id="2" name="Group 12"/>
          <p:cNvGrpSpPr/>
          <p:nvPr/>
        </p:nvGrpSpPr>
        <p:grpSpPr bwMode="auto">
          <a:xfrm>
            <a:off x="2667000" y="3581400"/>
            <a:ext cx="1236663" cy="1828800"/>
            <a:chOff x="1680" y="2256"/>
            <a:chExt cx="779" cy="1152"/>
          </a:xfrm>
        </p:grpSpPr>
        <p:sp>
          <p:nvSpPr>
            <p:cNvPr id="18448" name="Text Box 13"/>
            <p:cNvSpPr txBox="1">
              <a:spLocks noChangeArrowheads="1"/>
            </p:cNvSpPr>
            <p:nvPr/>
          </p:nvSpPr>
          <p:spPr bwMode="auto">
            <a:xfrm>
              <a:off x="1680" y="2256"/>
              <a:ext cx="779" cy="404"/>
            </a:xfrm>
            <a:prstGeom prst="rect">
              <a:avLst/>
            </a:prstGeom>
            <a:noFill/>
            <a:ln w="9525">
              <a:noFill/>
              <a:miter lim="800000"/>
            </a:ln>
          </p:spPr>
          <p:txBody>
            <a:bodyPr wrap="none">
              <a:spAutoFit/>
            </a:bodyPr>
            <a:lstStyle/>
            <a:p>
              <a:pPr algn="ctr" eaLnBrk="0" hangingPunct="0"/>
              <a:r>
                <a:rPr lang="en-US" dirty="0">
                  <a:latin typeface="Tahoma" panose="020B0604030504040204" pitchFamily="34" charset="0"/>
                </a:rPr>
                <a:t>No chance</a:t>
              </a:r>
              <a:endParaRPr lang="en-US" dirty="0">
                <a:latin typeface="Tahoma" panose="020B0604030504040204" pitchFamily="34" charset="0"/>
              </a:endParaRPr>
            </a:p>
            <a:p>
              <a:pPr algn="ctr" eaLnBrk="0" hangingPunct="0"/>
              <a:r>
                <a:rPr lang="en-US" dirty="0">
                  <a:latin typeface="Tahoma" panose="020B0604030504040204" pitchFamily="34" charset="0"/>
                </a:rPr>
                <a:t>if </a:t>
              </a:r>
              <a:r>
                <a:rPr lang="en-US" i="1" dirty="0" smtClean="0">
                  <a:latin typeface="Tahoma" panose="020B0604030504040204" pitchFamily="34" charset="0"/>
                </a:rPr>
                <a:t>t</a:t>
              </a:r>
              <a:r>
                <a:rPr lang="en-US" dirty="0" smtClean="0">
                  <a:latin typeface="Tahoma" panose="020B0604030504040204" pitchFamily="34" charset="0"/>
                </a:rPr>
                <a:t> </a:t>
              </a:r>
              <a:r>
                <a:rPr lang="en-US" dirty="0">
                  <a:latin typeface="Tahoma" panose="020B0604030504040204" pitchFamily="34" charset="0"/>
                </a:rPr>
                <a:t>&lt; </a:t>
              </a:r>
              <a:r>
                <a:rPr lang="en-US" i="1" dirty="0" smtClean="0">
                  <a:latin typeface="Tahoma" panose="020B0604030504040204" pitchFamily="34" charset="0"/>
                </a:rPr>
                <a:t>s</a:t>
              </a:r>
              <a:endParaRPr lang="en-US" i="1" dirty="0">
                <a:latin typeface="Tahoma" panose="020B0604030504040204" pitchFamily="34" charset="0"/>
              </a:endParaRPr>
            </a:p>
          </p:txBody>
        </p:sp>
        <p:sp>
          <p:nvSpPr>
            <p:cNvPr id="18449" name="Line 14"/>
            <p:cNvSpPr>
              <a:spLocks noChangeShapeType="1"/>
            </p:cNvSpPr>
            <p:nvPr/>
          </p:nvSpPr>
          <p:spPr bwMode="auto">
            <a:xfrm>
              <a:off x="2112" y="2736"/>
              <a:ext cx="288" cy="672"/>
            </a:xfrm>
            <a:prstGeom prst="line">
              <a:avLst/>
            </a:prstGeom>
            <a:noFill/>
            <a:ln w="9525">
              <a:solidFill>
                <a:schemeClr val="tx1"/>
              </a:solidFill>
              <a:round/>
              <a:tailEnd type="triangle" w="med" len="med"/>
            </a:ln>
          </p:spPr>
          <p:txBody>
            <a:bodyPr/>
            <a:lstStyle/>
            <a:p>
              <a:endParaRPr lang="en-US"/>
            </a:p>
          </p:txBody>
        </p:sp>
      </p:grpSp>
      <p:grpSp>
        <p:nvGrpSpPr>
          <p:cNvPr id="3" name="Group 15"/>
          <p:cNvGrpSpPr/>
          <p:nvPr/>
        </p:nvGrpSpPr>
        <p:grpSpPr bwMode="auto">
          <a:xfrm>
            <a:off x="4648201" y="1828800"/>
            <a:ext cx="1752601" cy="1327150"/>
            <a:chOff x="2928" y="1152"/>
            <a:chExt cx="1104" cy="836"/>
          </a:xfrm>
        </p:grpSpPr>
        <p:sp>
          <p:nvSpPr>
            <p:cNvPr id="18446" name="Text Box 16"/>
            <p:cNvSpPr txBox="1">
              <a:spLocks noChangeArrowheads="1"/>
            </p:cNvSpPr>
            <p:nvPr/>
          </p:nvSpPr>
          <p:spPr bwMode="auto">
            <a:xfrm>
              <a:off x="2928" y="1584"/>
              <a:ext cx="1104" cy="404"/>
            </a:xfrm>
            <a:prstGeom prst="rect">
              <a:avLst/>
            </a:prstGeom>
            <a:noFill/>
            <a:ln w="9525">
              <a:noFill/>
              <a:miter lim="800000"/>
            </a:ln>
          </p:spPr>
          <p:txBody>
            <a:bodyPr wrap="square">
              <a:spAutoFit/>
            </a:bodyPr>
            <a:lstStyle/>
            <a:p>
              <a:pPr algn="ctr" eaLnBrk="0" hangingPunct="0"/>
              <a:r>
                <a:rPr lang="en-US" dirty="0" smtClean="0">
                  <a:latin typeface="Tahoma" panose="020B0604030504040204" pitchFamily="34" charset="0"/>
                </a:rPr>
                <a:t>Probability = </a:t>
              </a:r>
              <a:r>
                <a:rPr lang="en-US" dirty="0">
                  <a:latin typeface="Tahoma" panose="020B0604030504040204" pitchFamily="34" charset="0"/>
                </a:rPr>
                <a:t>1 if </a:t>
              </a:r>
              <a:r>
                <a:rPr lang="en-US" i="1" dirty="0" smtClean="0">
                  <a:latin typeface="Tahoma" panose="020B0604030504040204" pitchFamily="34" charset="0"/>
                </a:rPr>
                <a:t>t</a:t>
              </a:r>
              <a:r>
                <a:rPr lang="en-US" dirty="0" smtClean="0">
                  <a:latin typeface="Tahoma" panose="020B0604030504040204" pitchFamily="34" charset="0"/>
                </a:rPr>
                <a:t> </a:t>
              </a:r>
              <a:r>
                <a:rPr lang="en-US" dirty="0">
                  <a:latin typeface="Tahoma" panose="020B0604030504040204" pitchFamily="34" charset="0"/>
                </a:rPr>
                <a:t>&gt; </a:t>
              </a:r>
              <a:r>
                <a:rPr lang="en-US" i="1" dirty="0" smtClean="0">
                  <a:latin typeface="Tahoma" panose="020B0604030504040204" pitchFamily="34" charset="0"/>
                </a:rPr>
                <a:t>s</a:t>
              </a:r>
              <a:endParaRPr lang="en-US" i="1" dirty="0">
                <a:latin typeface="Tahoma" panose="020B0604030504040204" pitchFamily="34" charset="0"/>
              </a:endParaRPr>
            </a:p>
          </p:txBody>
        </p:sp>
        <p:sp>
          <p:nvSpPr>
            <p:cNvPr id="18447" name="Line 17"/>
            <p:cNvSpPr>
              <a:spLocks noChangeShapeType="1"/>
            </p:cNvSpPr>
            <p:nvPr/>
          </p:nvSpPr>
          <p:spPr bwMode="auto">
            <a:xfrm flipV="1">
              <a:off x="3408" y="1152"/>
              <a:ext cx="96" cy="432"/>
            </a:xfrm>
            <a:prstGeom prst="line">
              <a:avLst/>
            </a:prstGeom>
            <a:noFill/>
            <a:ln w="9525">
              <a:solidFill>
                <a:schemeClr val="tx1"/>
              </a:solidFill>
              <a:round/>
              <a:tailEnd type="triangle" w="med" len="med"/>
            </a:ln>
          </p:spPr>
          <p:txBody>
            <a:bodyPr/>
            <a:lstStyle/>
            <a:p>
              <a:endParaRPr lang="en-US"/>
            </a:p>
          </p:txBody>
        </p:sp>
      </p:grpSp>
      <p:sp>
        <p:nvSpPr>
          <p:cNvPr id="20" name="Slide Number Placeholder 19"/>
          <p:cNvSpPr>
            <a:spLocks noGrp="1"/>
          </p:cNvSpPr>
          <p:nvPr>
            <p:ph type="sldNum" sz="quarter" idx="12"/>
          </p:nvPr>
        </p:nvSpPr>
        <p:spPr/>
        <p:txBody>
          <a:bodyPr/>
          <a:lstStyle/>
          <a:p>
            <a:fld id="{19B12225-5612-419B-A8D5-4B8EEE4C217E}" type="slidenum">
              <a:rPr lang="en-US" smtClean="0"/>
            </a:fld>
            <a:endParaRPr lang="en-US"/>
          </a:p>
        </p:txBody>
      </p:sp>
      <p:sp>
        <p:nvSpPr>
          <p:cNvPr id="21" name="Footer Placeholder 20"/>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381000" y="152400"/>
            <a:ext cx="8763000" cy="838200"/>
          </a:xfrm>
        </p:spPr>
        <p:txBody>
          <a:bodyPr>
            <a:normAutofit/>
          </a:bodyPr>
          <a:lstStyle/>
          <a:p>
            <a:r>
              <a:rPr lang="en-US" dirty="0" smtClean="0"/>
              <a:t>What 1 Band of 1 Row Gives You</a:t>
            </a:r>
            <a:endParaRPr lang="en-US" dirty="0" smtClean="0"/>
          </a:p>
        </p:txBody>
      </p:sp>
      <p:sp>
        <p:nvSpPr>
          <p:cNvPr id="14" name="Footer Placeholder 13"/>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13" name="Slide Number Placeholder 12"/>
          <p:cNvSpPr>
            <a:spLocks noGrp="1"/>
          </p:cNvSpPr>
          <p:nvPr>
            <p:ph type="sldNum" sz="quarter" idx="12"/>
          </p:nvPr>
        </p:nvSpPr>
        <p:spPr/>
        <p:txBody>
          <a:bodyPr/>
          <a:lstStyle/>
          <a:p>
            <a:fld id="{19B12225-5612-419B-A8D5-4B8EEE4C217E}" type="slidenum">
              <a:rPr lang="en-US" smtClean="0"/>
            </a:fld>
            <a:endParaRPr lang="en-US"/>
          </a:p>
        </p:txBody>
      </p:sp>
      <p:sp>
        <p:nvSpPr>
          <p:cNvPr id="19459" name="Rectangle 3"/>
          <p:cNvSpPr>
            <a:spLocks noChangeArrowheads="1"/>
          </p:cNvSpPr>
          <p:nvPr/>
        </p:nvSpPr>
        <p:spPr bwMode="auto">
          <a:xfrm>
            <a:off x="2362200" y="1828800"/>
            <a:ext cx="4267200" cy="3581400"/>
          </a:xfrm>
          <a:prstGeom prst="rect">
            <a:avLst/>
          </a:prstGeom>
          <a:noFill/>
          <a:ln w="9525">
            <a:solidFill>
              <a:schemeClr val="tx1"/>
            </a:solidFill>
            <a:miter lim="800000"/>
          </a:ln>
        </p:spPr>
        <p:txBody>
          <a:bodyPr wrap="none" anchor="ctr"/>
          <a:lstStyle/>
          <a:p>
            <a:endParaRPr lang="en-US"/>
          </a:p>
        </p:txBody>
      </p:sp>
      <p:sp>
        <p:nvSpPr>
          <p:cNvPr id="66568" name="Line 8"/>
          <p:cNvSpPr>
            <a:spLocks noChangeShapeType="1"/>
          </p:cNvSpPr>
          <p:nvPr/>
        </p:nvSpPr>
        <p:spPr bwMode="auto">
          <a:xfrm flipV="1">
            <a:off x="2362200" y="1828800"/>
            <a:ext cx="4267200" cy="3581400"/>
          </a:xfrm>
          <a:prstGeom prst="line">
            <a:avLst/>
          </a:prstGeom>
          <a:noFill/>
          <a:ln w="25400">
            <a:solidFill>
              <a:srgbClr val="FF0000"/>
            </a:solidFill>
            <a:round/>
          </a:ln>
        </p:spPr>
        <p:txBody>
          <a:bodyPr/>
          <a:lstStyle/>
          <a:p>
            <a:endParaRPr lang="en-US"/>
          </a:p>
        </p:txBody>
      </p:sp>
      <p:sp>
        <p:nvSpPr>
          <p:cNvPr id="66570" name="Text Box 10"/>
          <p:cNvSpPr txBox="1">
            <a:spLocks noChangeArrowheads="1"/>
          </p:cNvSpPr>
          <p:nvPr/>
        </p:nvSpPr>
        <p:spPr bwMode="auto">
          <a:xfrm>
            <a:off x="4572000" y="3505200"/>
            <a:ext cx="1998663" cy="1190625"/>
          </a:xfrm>
          <a:prstGeom prst="rect">
            <a:avLst/>
          </a:prstGeom>
          <a:noFill/>
          <a:ln w="9525">
            <a:noFill/>
            <a:miter lim="800000"/>
          </a:ln>
        </p:spPr>
        <p:txBody>
          <a:bodyPr wrap="none">
            <a:spAutoFit/>
          </a:bodyPr>
          <a:lstStyle/>
          <a:p>
            <a:pPr eaLnBrk="0" hangingPunct="0"/>
            <a:r>
              <a:rPr lang="en-US" b="1" dirty="0">
                <a:solidFill>
                  <a:srgbClr val="008000"/>
                </a:solidFill>
                <a:latin typeface="Tahoma" panose="020B0604030504040204" pitchFamily="34" charset="0"/>
              </a:rPr>
              <a:t>Remember:</a:t>
            </a:r>
            <a:endParaRPr lang="en-US" b="1" dirty="0">
              <a:solidFill>
                <a:srgbClr val="008000"/>
              </a:solidFill>
              <a:latin typeface="Tahoma" panose="020B0604030504040204" pitchFamily="34" charset="0"/>
            </a:endParaRPr>
          </a:p>
          <a:p>
            <a:pPr eaLnBrk="0" hangingPunct="0"/>
            <a:r>
              <a:rPr lang="en-US" dirty="0" smtClean="0">
                <a:latin typeface="Tahoma" panose="020B0604030504040204" pitchFamily="34" charset="0"/>
              </a:rPr>
              <a:t>Probability </a:t>
            </a:r>
            <a:r>
              <a:rPr lang="en-US" dirty="0">
                <a:latin typeface="Tahoma" panose="020B0604030504040204" pitchFamily="34" charset="0"/>
              </a:rPr>
              <a:t>of</a:t>
            </a:r>
            <a:endParaRPr lang="en-US" dirty="0">
              <a:latin typeface="Tahoma" panose="020B0604030504040204" pitchFamily="34" charset="0"/>
            </a:endParaRPr>
          </a:p>
          <a:p>
            <a:pPr eaLnBrk="0" hangingPunct="0"/>
            <a:r>
              <a:rPr lang="en-US" dirty="0">
                <a:latin typeface="Tahoma" panose="020B0604030504040204" pitchFamily="34" charset="0"/>
              </a:rPr>
              <a:t>equal hash-values</a:t>
            </a:r>
            <a:endParaRPr lang="en-US" dirty="0">
              <a:latin typeface="Tahoma" panose="020B0604030504040204" pitchFamily="34" charset="0"/>
            </a:endParaRPr>
          </a:p>
          <a:p>
            <a:pPr eaLnBrk="0" hangingPunct="0"/>
            <a:r>
              <a:rPr lang="en-US" dirty="0">
                <a:latin typeface="Tahoma" panose="020B0604030504040204" pitchFamily="34" charset="0"/>
              </a:rPr>
              <a:t>= similarity</a:t>
            </a:r>
            <a:endParaRPr lang="en-US" dirty="0">
              <a:latin typeface="Tahoma" panose="020B0604030504040204" pitchFamily="34" charset="0"/>
            </a:endParaRPr>
          </a:p>
        </p:txBody>
      </p:sp>
      <p:sp>
        <p:nvSpPr>
          <p:cNvPr id="15" name="Text Box 4"/>
          <p:cNvSpPr txBox="1">
            <a:spLocks noChangeArrowheads="1"/>
          </p:cNvSpPr>
          <p:nvPr/>
        </p:nvSpPr>
        <p:spPr bwMode="auto">
          <a:xfrm>
            <a:off x="1678584" y="5562600"/>
            <a:ext cx="4341216" cy="369332"/>
          </a:xfrm>
          <a:prstGeom prst="rect">
            <a:avLst/>
          </a:prstGeom>
          <a:noFill/>
          <a:ln w="9525">
            <a:noFill/>
            <a:miter lim="800000"/>
          </a:ln>
        </p:spPr>
        <p:txBody>
          <a:bodyPr wrap="square">
            <a:spAutoFit/>
          </a:bodyPr>
          <a:lstStyle/>
          <a:p>
            <a:pPr algn="ctr" eaLnBrk="0" hangingPunct="0"/>
            <a:r>
              <a:rPr lang="en-US" dirty="0">
                <a:solidFill>
                  <a:srgbClr val="008000"/>
                </a:solidFill>
                <a:latin typeface="Tahoma" panose="020B0604030504040204" pitchFamily="34" charset="0"/>
              </a:rPr>
              <a:t>       Similarity </a:t>
            </a:r>
            <a:r>
              <a:rPr lang="en-US" i="1" dirty="0">
                <a:latin typeface="Tahoma" panose="020B0604030504040204" pitchFamily="34" charset="0"/>
              </a:rPr>
              <a:t>t =</a:t>
            </a:r>
            <a:r>
              <a:rPr lang="en-US" i="1" dirty="0" err="1">
                <a:latin typeface="Tahoma" panose="020B0604030504040204" pitchFamily="34" charset="0"/>
              </a:rPr>
              <a:t>sim</a:t>
            </a:r>
            <a:r>
              <a:rPr lang="en-US" i="1" dirty="0">
                <a:latin typeface="Tahoma" panose="020B0604030504040204" pitchFamily="34" charset="0"/>
              </a:rPr>
              <a:t>(C</a:t>
            </a:r>
            <a:r>
              <a:rPr lang="en-US" i="1" baseline="-25000" dirty="0">
                <a:latin typeface="Tahoma" panose="020B0604030504040204" pitchFamily="34" charset="0"/>
              </a:rPr>
              <a:t>1</a:t>
            </a:r>
            <a:r>
              <a:rPr lang="en-US" i="1" dirty="0">
                <a:latin typeface="Tahoma" panose="020B0604030504040204" pitchFamily="34" charset="0"/>
              </a:rPr>
              <a:t>, C</a:t>
            </a:r>
            <a:r>
              <a:rPr lang="en-US" i="1" baseline="-25000" dirty="0">
                <a:latin typeface="Tahoma" panose="020B0604030504040204" pitchFamily="34" charset="0"/>
              </a:rPr>
              <a:t>2</a:t>
            </a:r>
            <a:r>
              <a:rPr lang="en-US" i="1" dirty="0" smtClean="0">
                <a:latin typeface="Tahoma" panose="020B0604030504040204" pitchFamily="34" charset="0"/>
              </a:rPr>
              <a:t>)</a:t>
            </a:r>
            <a:r>
              <a:rPr lang="en-US" dirty="0" smtClean="0">
                <a:solidFill>
                  <a:srgbClr val="008000"/>
                </a:solidFill>
                <a:latin typeface="Tahoma" panose="020B0604030504040204" pitchFamily="34" charset="0"/>
              </a:rPr>
              <a:t> </a:t>
            </a:r>
            <a:r>
              <a:rPr lang="en-US" dirty="0">
                <a:solidFill>
                  <a:srgbClr val="008000"/>
                </a:solidFill>
                <a:latin typeface="Tahoma" panose="020B0604030504040204" pitchFamily="34" charset="0"/>
              </a:rPr>
              <a:t>of two sets</a:t>
            </a:r>
            <a:endParaRPr lang="en-US" dirty="0">
              <a:solidFill>
                <a:srgbClr val="008000"/>
              </a:solidFill>
              <a:latin typeface="Tahoma" panose="020B0604030504040204" pitchFamily="34" charset="0"/>
            </a:endParaRPr>
          </a:p>
        </p:txBody>
      </p:sp>
      <p:sp>
        <p:nvSpPr>
          <p:cNvPr id="16" name="Text Box 5"/>
          <p:cNvSpPr txBox="1">
            <a:spLocks noChangeArrowheads="1"/>
          </p:cNvSpPr>
          <p:nvPr/>
        </p:nvSpPr>
        <p:spPr bwMode="auto">
          <a:xfrm>
            <a:off x="1066800" y="3444081"/>
            <a:ext cx="1238250" cy="915988"/>
          </a:xfrm>
          <a:prstGeom prst="rect">
            <a:avLst/>
          </a:prstGeom>
          <a:noFill/>
          <a:ln w="9525">
            <a:noFill/>
            <a:miter lim="800000"/>
          </a:ln>
        </p:spPr>
        <p:txBody>
          <a:bodyPr wrap="none">
            <a:spAutoFit/>
          </a:bodyPr>
          <a:lstStyle/>
          <a:p>
            <a:pPr algn="ctr" eaLnBrk="0" hangingPunct="0"/>
            <a:r>
              <a:rPr lang="en-US" dirty="0">
                <a:solidFill>
                  <a:srgbClr val="008000"/>
                </a:solidFill>
                <a:latin typeface="Tahoma" panose="020B0604030504040204" pitchFamily="34" charset="0"/>
              </a:rPr>
              <a:t>Probability</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of sharing</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a bucket</a:t>
            </a:r>
            <a:endParaRPr lang="en-US" dirty="0">
              <a:solidFill>
                <a:srgbClr val="008000"/>
              </a:solidFill>
              <a:latin typeface="Tahoma" panose="020B0604030504040204" pitchFamily="34" charset="0"/>
            </a:endParaRPr>
          </a:p>
        </p:txBody>
      </p:sp>
      <p:sp>
        <p:nvSpPr>
          <p:cNvPr id="17" name="Line 6"/>
          <p:cNvSpPr>
            <a:spLocks noChangeShapeType="1"/>
          </p:cNvSpPr>
          <p:nvPr/>
        </p:nvSpPr>
        <p:spPr bwMode="auto">
          <a:xfrm>
            <a:off x="5943600" y="5779532"/>
            <a:ext cx="838200" cy="0"/>
          </a:xfrm>
          <a:prstGeom prst="line">
            <a:avLst/>
          </a:prstGeom>
          <a:noFill/>
          <a:ln w="9525">
            <a:solidFill>
              <a:schemeClr val="tx1"/>
            </a:solidFill>
            <a:round/>
            <a:tailEnd type="triangle" w="med" len="med"/>
          </a:ln>
        </p:spPr>
        <p:txBody>
          <a:bodyPr/>
          <a:lstStyle/>
          <a:p>
            <a:endParaRPr lang="en-US"/>
          </a:p>
        </p:txBody>
      </p:sp>
      <p:sp>
        <p:nvSpPr>
          <p:cNvPr id="18" name="Line 7"/>
          <p:cNvSpPr>
            <a:spLocks noChangeShapeType="1"/>
          </p:cNvSpPr>
          <p:nvPr/>
        </p:nvSpPr>
        <p:spPr bwMode="auto">
          <a:xfrm flipV="1">
            <a:off x="1752600" y="2743200"/>
            <a:ext cx="0" cy="685800"/>
          </a:xfrm>
          <a:prstGeom prst="line">
            <a:avLst/>
          </a:prstGeom>
          <a:noFill/>
          <a:ln w="9525">
            <a:solidFill>
              <a:schemeClr val="tx1"/>
            </a:solidFill>
            <a:round/>
            <a:tailEnd type="triangle" w="med" len="med"/>
          </a:ln>
        </p:spPr>
        <p:txBody>
          <a:bodyPr/>
          <a:lstStyle/>
          <a:p>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5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65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8" grpId="0" animBg="1"/>
      <p:bldP spid="66570" grpId="0" autoUpdateAnimBg="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i="1" dirty="0" smtClean="0"/>
              <a:t>b</a:t>
            </a:r>
            <a:r>
              <a:rPr lang="en-US" dirty="0" smtClean="0"/>
              <a:t> bands, </a:t>
            </a:r>
            <a:r>
              <a:rPr lang="en-US" i="1" dirty="0" smtClean="0"/>
              <a:t>r</a:t>
            </a:r>
            <a:r>
              <a:rPr lang="en-US" dirty="0" smtClean="0"/>
              <a:t> rows/band</a:t>
            </a:r>
            <a:endParaRPr lang="en-US" i="1" dirty="0" smtClean="0"/>
          </a:p>
        </p:txBody>
      </p:sp>
      <p:sp>
        <p:nvSpPr>
          <p:cNvPr id="20483" name="Rectangle 3"/>
          <p:cNvSpPr>
            <a:spLocks noGrp="1" noChangeArrowheads="1"/>
          </p:cNvSpPr>
          <p:nvPr>
            <p:ph idx="1"/>
          </p:nvPr>
        </p:nvSpPr>
        <p:spPr/>
        <p:txBody>
          <a:bodyPr/>
          <a:lstStyle/>
          <a:p>
            <a:r>
              <a:rPr lang="en-US" dirty="0" smtClean="0"/>
              <a:t>Columns C</a:t>
            </a:r>
            <a:r>
              <a:rPr lang="en-US" baseline="-25000" dirty="0" smtClean="0"/>
              <a:t>1</a:t>
            </a:r>
            <a:r>
              <a:rPr lang="en-US" dirty="0" smtClean="0"/>
              <a:t> and C</a:t>
            </a:r>
            <a:r>
              <a:rPr lang="en-US" baseline="-25000" dirty="0" smtClean="0"/>
              <a:t>2</a:t>
            </a:r>
            <a:r>
              <a:rPr lang="en-US" dirty="0" smtClean="0"/>
              <a:t> have similarity </a:t>
            </a:r>
            <a:r>
              <a:rPr lang="en-US" b="1" i="1" dirty="0" smtClean="0">
                <a:solidFill>
                  <a:srgbClr val="FF0066"/>
                </a:solidFill>
              </a:rPr>
              <a:t>t</a:t>
            </a:r>
            <a:endParaRPr lang="en-US" b="1" i="1" dirty="0" smtClean="0">
              <a:solidFill>
                <a:srgbClr val="FF0066"/>
              </a:solidFill>
            </a:endParaRPr>
          </a:p>
          <a:p>
            <a:r>
              <a:rPr lang="en-US" dirty="0" smtClean="0"/>
              <a:t>Pick any band (</a:t>
            </a:r>
            <a:r>
              <a:rPr lang="en-US" b="1" i="1" dirty="0" smtClean="0">
                <a:solidFill>
                  <a:srgbClr val="FF0066"/>
                </a:solidFill>
              </a:rPr>
              <a:t>r</a:t>
            </a:r>
            <a:r>
              <a:rPr lang="en-US" dirty="0" smtClean="0"/>
              <a:t> rows)</a:t>
            </a:r>
            <a:endParaRPr lang="en-US" dirty="0" smtClean="0"/>
          </a:p>
          <a:p>
            <a:pPr lvl="1"/>
            <a:r>
              <a:rPr lang="en-US" dirty="0" smtClean="0"/>
              <a:t>Prob. that all rows in band equal =</a:t>
            </a:r>
            <a:r>
              <a:rPr lang="en-US" b="1" dirty="0" smtClean="0"/>
              <a:t> </a:t>
            </a:r>
            <a:r>
              <a:rPr lang="en-US" b="1" i="1" dirty="0" err="1" smtClean="0">
                <a:solidFill>
                  <a:srgbClr val="FF0066"/>
                </a:solidFill>
              </a:rPr>
              <a:t>t</a:t>
            </a:r>
            <a:r>
              <a:rPr lang="en-US" b="1" i="1" baseline="30000" dirty="0" err="1" smtClean="0">
                <a:solidFill>
                  <a:srgbClr val="FF0066"/>
                </a:solidFill>
              </a:rPr>
              <a:t>r</a:t>
            </a:r>
            <a:r>
              <a:rPr lang="en-US" b="1" dirty="0" smtClean="0"/>
              <a:t> </a:t>
            </a:r>
            <a:endParaRPr lang="en-US" b="1" dirty="0" smtClean="0"/>
          </a:p>
          <a:p>
            <a:pPr lvl="1"/>
            <a:r>
              <a:rPr lang="en-US" dirty="0" smtClean="0"/>
              <a:t>Prob. that some row in band unequal = </a:t>
            </a:r>
            <a:r>
              <a:rPr lang="en-US" b="1" dirty="0" smtClean="0">
                <a:solidFill>
                  <a:srgbClr val="FF0066"/>
                </a:solidFill>
              </a:rPr>
              <a:t>1 - </a:t>
            </a:r>
            <a:r>
              <a:rPr lang="en-US" b="1" i="1" dirty="0" err="1" smtClean="0">
                <a:solidFill>
                  <a:srgbClr val="FF0066"/>
                </a:solidFill>
              </a:rPr>
              <a:t>t</a:t>
            </a:r>
            <a:r>
              <a:rPr lang="en-US" b="1" i="1" baseline="30000" dirty="0" err="1" smtClean="0">
                <a:solidFill>
                  <a:srgbClr val="FF0066"/>
                </a:solidFill>
              </a:rPr>
              <a:t>r</a:t>
            </a:r>
            <a:r>
              <a:rPr lang="en-US" b="1" dirty="0" smtClean="0"/>
              <a:t> </a:t>
            </a:r>
            <a:endParaRPr lang="en-US" b="1" dirty="0" smtClean="0"/>
          </a:p>
          <a:p>
            <a:pPr lvl="8"/>
            <a:endParaRPr lang="en-US" dirty="0" smtClean="0"/>
          </a:p>
          <a:p>
            <a:r>
              <a:rPr lang="en-US" dirty="0" smtClean="0"/>
              <a:t>Prob. that no band identical  = </a:t>
            </a:r>
            <a:r>
              <a:rPr lang="en-US" b="1" dirty="0" smtClean="0">
                <a:solidFill>
                  <a:srgbClr val="FF0066"/>
                </a:solidFill>
              </a:rPr>
              <a:t>(1 - </a:t>
            </a:r>
            <a:r>
              <a:rPr lang="en-US" b="1" i="1" dirty="0" err="1" smtClean="0">
                <a:solidFill>
                  <a:srgbClr val="FF0066"/>
                </a:solidFill>
              </a:rPr>
              <a:t>t</a:t>
            </a:r>
            <a:r>
              <a:rPr lang="en-US" b="1" i="1" baseline="30000" dirty="0" err="1" smtClean="0">
                <a:solidFill>
                  <a:srgbClr val="FF0066"/>
                </a:solidFill>
              </a:rPr>
              <a:t>r</a:t>
            </a:r>
            <a:r>
              <a:rPr lang="en-US" b="1" dirty="0" smtClean="0">
                <a:solidFill>
                  <a:srgbClr val="FF0066"/>
                </a:solidFill>
              </a:rPr>
              <a:t>)</a:t>
            </a:r>
            <a:r>
              <a:rPr lang="en-US" b="1" i="1" baseline="30000" dirty="0" smtClean="0">
                <a:solidFill>
                  <a:srgbClr val="FF0066"/>
                </a:solidFill>
              </a:rPr>
              <a:t>b</a:t>
            </a:r>
            <a:endParaRPr lang="en-US" b="1" i="1" baseline="30000" dirty="0" smtClean="0">
              <a:solidFill>
                <a:srgbClr val="FF0066"/>
              </a:solidFill>
            </a:endParaRPr>
          </a:p>
          <a:p>
            <a:pPr lvl="8"/>
            <a:endParaRPr lang="en-US" i="1" baseline="30000" dirty="0" smtClean="0">
              <a:solidFill>
                <a:srgbClr val="FF0066"/>
              </a:solidFill>
            </a:endParaRPr>
          </a:p>
          <a:p>
            <a:r>
              <a:rPr lang="en-US" dirty="0" smtClean="0"/>
              <a:t>Prob. that at least 1 band identical =                  </a:t>
            </a:r>
            <a:r>
              <a:rPr lang="en-US" b="1" dirty="0" smtClean="0"/>
              <a:t>			</a:t>
            </a:r>
            <a:r>
              <a:rPr lang="en-US" b="1" dirty="0" smtClean="0">
                <a:solidFill>
                  <a:srgbClr val="FF0066"/>
                </a:solidFill>
              </a:rPr>
              <a:t>1 - (1 - </a:t>
            </a:r>
            <a:r>
              <a:rPr lang="en-US" b="1" i="1" dirty="0" err="1" smtClean="0">
                <a:solidFill>
                  <a:srgbClr val="FF0066"/>
                </a:solidFill>
              </a:rPr>
              <a:t>t</a:t>
            </a:r>
            <a:r>
              <a:rPr lang="en-US" b="1" i="1" baseline="30000" dirty="0" err="1" smtClean="0">
                <a:solidFill>
                  <a:srgbClr val="FF0066"/>
                </a:solidFill>
              </a:rPr>
              <a:t>r</a:t>
            </a:r>
            <a:r>
              <a:rPr lang="en-US" b="1" dirty="0" smtClean="0">
                <a:solidFill>
                  <a:srgbClr val="FF0066"/>
                </a:solidFill>
              </a:rPr>
              <a:t>)</a:t>
            </a:r>
            <a:r>
              <a:rPr lang="en-US" b="1" i="1" baseline="30000" dirty="0" smtClean="0">
                <a:solidFill>
                  <a:srgbClr val="FF0066"/>
                </a:solidFill>
              </a:rPr>
              <a:t>b</a:t>
            </a:r>
            <a:endParaRPr lang="en-US" b="1" dirty="0" smtClean="0">
              <a:solidFill>
                <a:srgbClr val="FF0066"/>
              </a:solidFill>
            </a:endParaRPr>
          </a:p>
          <a:p>
            <a:pPr lvl="1"/>
            <a:endParaRPr lang="en-US" i="1" baseline="30000" dirty="0" smtClean="0">
              <a:solidFill>
                <a:srgbClr val="FF0066"/>
              </a:solidFill>
            </a:endParaRPr>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7200" y="76200"/>
            <a:ext cx="8686800" cy="987552"/>
          </a:xfrm>
        </p:spPr>
        <p:txBody>
          <a:bodyPr>
            <a:normAutofit/>
          </a:bodyPr>
          <a:lstStyle/>
          <a:p>
            <a:r>
              <a:rPr lang="en-US" dirty="0" smtClean="0"/>
              <a:t>What </a:t>
            </a:r>
            <a:r>
              <a:rPr lang="en-US" i="1" dirty="0" smtClean="0"/>
              <a:t>b</a:t>
            </a:r>
            <a:r>
              <a:rPr lang="en-US" dirty="0" smtClean="0"/>
              <a:t>  Bands of </a:t>
            </a:r>
            <a:r>
              <a:rPr lang="en-US" i="1" dirty="0" smtClean="0"/>
              <a:t>r</a:t>
            </a:r>
            <a:r>
              <a:rPr lang="en-US" dirty="0" smtClean="0"/>
              <a:t>  Rows Gives You</a:t>
            </a:r>
            <a:endParaRPr lang="en-US" dirty="0" smtClean="0"/>
          </a:p>
        </p:txBody>
      </p:sp>
      <p:sp>
        <p:nvSpPr>
          <p:cNvPr id="21507" name="Rectangle 3"/>
          <p:cNvSpPr>
            <a:spLocks noChangeArrowheads="1"/>
          </p:cNvSpPr>
          <p:nvPr/>
        </p:nvSpPr>
        <p:spPr bwMode="auto">
          <a:xfrm>
            <a:off x="2362200" y="1828800"/>
            <a:ext cx="4267200" cy="3581400"/>
          </a:xfrm>
          <a:prstGeom prst="rect">
            <a:avLst/>
          </a:prstGeom>
          <a:noFill/>
          <a:ln w="9525">
            <a:solidFill>
              <a:schemeClr val="tx1"/>
            </a:solidFill>
            <a:miter lim="800000"/>
          </a:ln>
        </p:spPr>
        <p:txBody>
          <a:bodyPr wrap="none" anchor="ctr"/>
          <a:lstStyle/>
          <a:p>
            <a:endParaRPr lang="en-US"/>
          </a:p>
        </p:txBody>
      </p:sp>
      <p:sp>
        <p:nvSpPr>
          <p:cNvPr id="21513" name="Line 9"/>
          <p:cNvSpPr>
            <a:spLocks noChangeShapeType="1"/>
          </p:cNvSpPr>
          <p:nvPr/>
        </p:nvSpPr>
        <p:spPr bwMode="auto">
          <a:xfrm flipV="1">
            <a:off x="2362200" y="5334000"/>
            <a:ext cx="2057400" cy="76200"/>
          </a:xfrm>
          <a:prstGeom prst="line">
            <a:avLst/>
          </a:prstGeom>
          <a:noFill/>
          <a:ln w="25400">
            <a:solidFill>
              <a:srgbClr val="FF0000"/>
            </a:solidFill>
            <a:round/>
          </a:ln>
        </p:spPr>
        <p:txBody>
          <a:bodyPr/>
          <a:lstStyle/>
          <a:p>
            <a:endParaRPr lang="en-US"/>
          </a:p>
        </p:txBody>
      </p:sp>
      <p:sp>
        <p:nvSpPr>
          <p:cNvPr id="21514" name="Freeform 10"/>
          <p:cNvSpPr/>
          <p:nvPr/>
        </p:nvSpPr>
        <p:spPr bwMode="auto">
          <a:xfrm>
            <a:off x="4419600" y="5105400"/>
            <a:ext cx="88900" cy="228600"/>
          </a:xfrm>
          <a:custGeom>
            <a:avLst/>
            <a:gdLst>
              <a:gd name="T0" fmla="*/ 0 w 56"/>
              <a:gd name="T1" fmla="*/ 144 h 144"/>
              <a:gd name="T2" fmla="*/ 48 w 56"/>
              <a:gd name="T3" fmla="*/ 96 h 144"/>
              <a:gd name="T4" fmla="*/ 48 w 56"/>
              <a:gd name="T5" fmla="*/ 0 h 144"/>
              <a:gd name="T6" fmla="*/ 0 60000 65536"/>
              <a:gd name="T7" fmla="*/ 0 60000 65536"/>
              <a:gd name="T8" fmla="*/ 0 60000 65536"/>
              <a:gd name="T9" fmla="*/ 0 w 56"/>
              <a:gd name="T10" fmla="*/ 0 h 144"/>
              <a:gd name="T11" fmla="*/ 56 w 56"/>
              <a:gd name="T12" fmla="*/ 144 h 144"/>
            </a:gdLst>
            <a:ahLst/>
            <a:cxnLst>
              <a:cxn ang="T6">
                <a:pos x="T0" y="T1"/>
              </a:cxn>
              <a:cxn ang="T7">
                <a:pos x="T2" y="T3"/>
              </a:cxn>
              <a:cxn ang="T8">
                <a:pos x="T4" y="T5"/>
              </a:cxn>
            </a:cxnLst>
            <a:rect l="T9" t="T10" r="T11" b="T12"/>
            <a:pathLst>
              <a:path w="56" h="144">
                <a:moveTo>
                  <a:pt x="0" y="144"/>
                </a:moveTo>
                <a:cubicBezTo>
                  <a:pt x="20" y="132"/>
                  <a:pt x="40" y="120"/>
                  <a:pt x="48" y="96"/>
                </a:cubicBezTo>
                <a:cubicBezTo>
                  <a:pt x="56" y="72"/>
                  <a:pt x="52" y="36"/>
                  <a:pt x="48" y="0"/>
                </a:cubicBezTo>
              </a:path>
            </a:pathLst>
          </a:custGeom>
          <a:noFill/>
          <a:ln w="25400">
            <a:solidFill>
              <a:srgbClr val="FF0000"/>
            </a:solidFill>
            <a:round/>
          </a:ln>
        </p:spPr>
        <p:txBody>
          <a:bodyPr/>
          <a:lstStyle/>
          <a:p>
            <a:endParaRPr lang="en-US"/>
          </a:p>
        </p:txBody>
      </p:sp>
      <p:sp>
        <p:nvSpPr>
          <p:cNvPr id="21515" name="Line 11"/>
          <p:cNvSpPr>
            <a:spLocks noChangeShapeType="1"/>
          </p:cNvSpPr>
          <p:nvPr/>
        </p:nvSpPr>
        <p:spPr bwMode="auto">
          <a:xfrm flipV="1">
            <a:off x="4495800" y="2057400"/>
            <a:ext cx="76200" cy="3048000"/>
          </a:xfrm>
          <a:prstGeom prst="line">
            <a:avLst/>
          </a:prstGeom>
          <a:noFill/>
          <a:ln w="25400">
            <a:solidFill>
              <a:srgbClr val="FF0000"/>
            </a:solidFill>
            <a:round/>
          </a:ln>
        </p:spPr>
        <p:txBody>
          <a:bodyPr/>
          <a:lstStyle/>
          <a:p>
            <a:endParaRPr lang="en-US"/>
          </a:p>
        </p:txBody>
      </p:sp>
      <p:sp>
        <p:nvSpPr>
          <p:cNvPr id="21516" name="Freeform 12"/>
          <p:cNvSpPr/>
          <p:nvPr/>
        </p:nvSpPr>
        <p:spPr bwMode="auto">
          <a:xfrm>
            <a:off x="4572000" y="1879600"/>
            <a:ext cx="152400" cy="177800"/>
          </a:xfrm>
          <a:custGeom>
            <a:avLst/>
            <a:gdLst>
              <a:gd name="T0" fmla="*/ 0 w 96"/>
              <a:gd name="T1" fmla="*/ 112 h 112"/>
              <a:gd name="T2" fmla="*/ 48 w 96"/>
              <a:gd name="T3" fmla="*/ 16 h 112"/>
              <a:gd name="T4" fmla="*/ 96 w 96"/>
              <a:gd name="T5" fmla="*/ 16 h 112"/>
              <a:gd name="T6" fmla="*/ 0 60000 65536"/>
              <a:gd name="T7" fmla="*/ 0 60000 65536"/>
              <a:gd name="T8" fmla="*/ 0 60000 65536"/>
              <a:gd name="T9" fmla="*/ 0 w 96"/>
              <a:gd name="T10" fmla="*/ 0 h 112"/>
              <a:gd name="T11" fmla="*/ 96 w 96"/>
              <a:gd name="T12" fmla="*/ 112 h 112"/>
            </a:gdLst>
            <a:ahLst/>
            <a:cxnLst>
              <a:cxn ang="T6">
                <a:pos x="T0" y="T1"/>
              </a:cxn>
              <a:cxn ang="T7">
                <a:pos x="T2" y="T3"/>
              </a:cxn>
              <a:cxn ang="T8">
                <a:pos x="T4" y="T5"/>
              </a:cxn>
            </a:cxnLst>
            <a:rect l="T9" t="T10" r="T11" b="T12"/>
            <a:pathLst>
              <a:path w="96" h="112">
                <a:moveTo>
                  <a:pt x="0" y="112"/>
                </a:moveTo>
                <a:cubicBezTo>
                  <a:pt x="16" y="72"/>
                  <a:pt x="32" y="32"/>
                  <a:pt x="48" y="16"/>
                </a:cubicBezTo>
                <a:cubicBezTo>
                  <a:pt x="64" y="0"/>
                  <a:pt x="80" y="8"/>
                  <a:pt x="96" y="16"/>
                </a:cubicBezTo>
              </a:path>
            </a:pathLst>
          </a:custGeom>
          <a:noFill/>
          <a:ln w="25400">
            <a:solidFill>
              <a:srgbClr val="FF0000"/>
            </a:solidFill>
            <a:round/>
          </a:ln>
        </p:spPr>
        <p:txBody>
          <a:bodyPr/>
          <a:lstStyle/>
          <a:p>
            <a:endParaRPr lang="en-US"/>
          </a:p>
        </p:txBody>
      </p:sp>
      <p:sp>
        <p:nvSpPr>
          <p:cNvPr id="21517" name="Line 13"/>
          <p:cNvSpPr>
            <a:spLocks noChangeShapeType="1"/>
          </p:cNvSpPr>
          <p:nvPr/>
        </p:nvSpPr>
        <p:spPr bwMode="auto">
          <a:xfrm flipV="1">
            <a:off x="4724400" y="1828800"/>
            <a:ext cx="1905000" cy="76200"/>
          </a:xfrm>
          <a:prstGeom prst="line">
            <a:avLst/>
          </a:prstGeom>
          <a:noFill/>
          <a:ln w="25400">
            <a:solidFill>
              <a:srgbClr val="FF0000"/>
            </a:solidFill>
            <a:round/>
          </a:ln>
        </p:spPr>
        <p:txBody>
          <a:bodyPr/>
          <a:lstStyle/>
          <a:p>
            <a:endParaRPr lang="en-US"/>
          </a:p>
        </p:txBody>
      </p:sp>
      <p:grpSp>
        <p:nvGrpSpPr>
          <p:cNvPr id="2" name="Group 14"/>
          <p:cNvGrpSpPr/>
          <p:nvPr/>
        </p:nvGrpSpPr>
        <p:grpSpPr bwMode="auto">
          <a:xfrm>
            <a:off x="7740650" y="3409952"/>
            <a:ext cx="1327150" cy="2228851"/>
            <a:chOff x="4866" y="2169"/>
            <a:chExt cx="836" cy="1404"/>
          </a:xfrm>
        </p:grpSpPr>
        <p:sp>
          <p:nvSpPr>
            <p:cNvPr id="21535" name="Text Box 15"/>
            <p:cNvSpPr txBox="1">
              <a:spLocks noChangeArrowheads="1"/>
            </p:cNvSpPr>
            <p:nvPr/>
          </p:nvSpPr>
          <p:spPr bwMode="auto">
            <a:xfrm>
              <a:off x="4866" y="2169"/>
              <a:ext cx="349" cy="291"/>
            </a:xfrm>
            <a:prstGeom prst="rect">
              <a:avLst/>
            </a:prstGeom>
            <a:noFill/>
            <a:ln w="9525">
              <a:noFill/>
              <a:miter lim="800000"/>
            </a:ln>
          </p:spPr>
          <p:txBody>
            <a:bodyPr wrap="none">
              <a:spAutoFit/>
            </a:bodyPr>
            <a:lstStyle/>
            <a:p>
              <a:pPr eaLnBrk="0" hangingPunct="0"/>
              <a:r>
                <a:rPr lang="en-US" sz="2400" b="1" i="1" dirty="0" smtClean="0">
                  <a:latin typeface="Tahoma" panose="020B0604030504040204" pitchFamily="34" charset="0"/>
                </a:rPr>
                <a:t>t</a:t>
              </a:r>
              <a:r>
                <a:rPr lang="en-US" sz="2400" b="1" dirty="0" smtClean="0">
                  <a:latin typeface="Tahoma" panose="020B0604030504040204" pitchFamily="34" charset="0"/>
                </a:rPr>
                <a:t> </a:t>
              </a:r>
              <a:r>
                <a:rPr lang="en-US" sz="2400" b="1" i="1" baseline="30000" dirty="0">
                  <a:latin typeface="Tahoma" panose="020B0604030504040204" pitchFamily="34" charset="0"/>
                </a:rPr>
                <a:t>r </a:t>
              </a:r>
              <a:endParaRPr lang="en-US" sz="2400" b="1" i="1" baseline="30000" dirty="0">
                <a:latin typeface="Tahoma" panose="020B0604030504040204" pitchFamily="34" charset="0"/>
              </a:endParaRPr>
            </a:p>
          </p:txBody>
        </p:sp>
        <p:sp>
          <p:nvSpPr>
            <p:cNvPr id="21536" name="Text Box 16"/>
            <p:cNvSpPr txBox="1">
              <a:spLocks noChangeArrowheads="1"/>
            </p:cNvSpPr>
            <p:nvPr/>
          </p:nvSpPr>
          <p:spPr bwMode="auto">
            <a:xfrm>
              <a:off x="4980" y="2996"/>
              <a:ext cx="722" cy="577"/>
            </a:xfrm>
            <a:prstGeom prst="rect">
              <a:avLst/>
            </a:prstGeom>
            <a:noFill/>
            <a:ln w="9525">
              <a:noFill/>
              <a:miter lim="800000"/>
            </a:ln>
          </p:spPr>
          <p:txBody>
            <a:bodyPr wrap="none">
              <a:spAutoFit/>
            </a:bodyPr>
            <a:lstStyle/>
            <a:p>
              <a:pPr eaLnBrk="0" hangingPunct="0"/>
              <a:r>
                <a:rPr lang="en-US" dirty="0">
                  <a:solidFill>
                    <a:srgbClr val="008000"/>
                  </a:solidFill>
                  <a:latin typeface="Tahoma" panose="020B0604030504040204" pitchFamily="34" charset="0"/>
                </a:rPr>
                <a:t>All rows</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of a band</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are equal</a:t>
              </a:r>
              <a:endParaRPr lang="en-US" dirty="0">
                <a:solidFill>
                  <a:srgbClr val="008000"/>
                </a:solidFill>
                <a:latin typeface="Tahoma" panose="020B0604030504040204" pitchFamily="34" charset="0"/>
              </a:endParaRPr>
            </a:p>
          </p:txBody>
        </p:sp>
        <p:sp>
          <p:nvSpPr>
            <p:cNvPr id="21537" name="Line 17"/>
            <p:cNvSpPr>
              <a:spLocks noChangeShapeType="1"/>
            </p:cNvSpPr>
            <p:nvPr/>
          </p:nvSpPr>
          <p:spPr bwMode="auto">
            <a:xfrm flipH="1" flipV="1">
              <a:off x="4992" y="2425"/>
              <a:ext cx="192" cy="624"/>
            </a:xfrm>
            <a:prstGeom prst="line">
              <a:avLst/>
            </a:prstGeom>
            <a:noFill/>
            <a:ln w="9525">
              <a:solidFill>
                <a:schemeClr val="tx1"/>
              </a:solidFill>
              <a:round/>
              <a:tailEnd type="triangle" w="med" len="med"/>
            </a:ln>
          </p:spPr>
          <p:txBody>
            <a:bodyPr/>
            <a:lstStyle/>
            <a:p>
              <a:endParaRPr lang="en-US"/>
            </a:p>
          </p:txBody>
        </p:sp>
      </p:grpSp>
      <p:grpSp>
        <p:nvGrpSpPr>
          <p:cNvPr id="3" name="Group 18"/>
          <p:cNvGrpSpPr/>
          <p:nvPr/>
        </p:nvGrpSpPr>
        <p:grpSpPr bwMode="auto">
          <a:xfrm>
            <a:off x="6613527" y="3398838"/>
            <a:ext cx="1308101" cy="2425700"/>
            <a:chOff x="4166" y="2141"/>
            <a:chExt cx="824" cy="1528"/>
          </a:xfrm>
        </p:grpSpPr>
        <p:sp>
          <p:nvSpPr>
            <p:cNvPr id="21532" name="Text Box 19"/>
            <p:cNvSpPr txBox="1">
              <a:spLocks noChangeArrowheads="1"/>
            </p:cNvSpPr>
            <p:nvPr/>
          </p:nvSpPr>
          <p:spPr bwMode="auto">
            <a:xfrm>
              <a:off x="4610" y="2141"/>
              <a:ext cx="380" cy="291"/>
            </a:xfrm>
            <a:prstGeom prst="rect">
              <a:avLst/>
            </a:prstGeom>
            <a:noFill/>
            <a:ln w="9525">
              <a:noFill/>
              <a:miter lim="800000"/>
            </a:ln>
          </p:spPr>
          <p:txBody>
            <a:bodyPr wrap="none">
              <a:spAutoFit/>
            </a:bodyPr>
            <a:lstStyle/>
            <a:p>
              <a:pPr eaLnBrk="0" hangingPunct="0"/>
              <a:r>
                <a:rPr lang="en-US" sz="2400" b="1" dirty="0">
                  <a:latin typeface="Tahoma" panose="020B0604030504040204" pitchFamily="34" charset="0"/>
                </a:rPr>
                <a:t>1 -</a:t>
              </a:r>
              <a:endParaRPr lang="en-US" sz="2400" b="1" dirty="0">
                <a:latin typeface="Tahoma" panose="020B0604030504040204" pitchFamily="34" charset="0"/>
              </a:endParaRPr>
            </a:p>
          </p:txBody>
        </p:sp>
        <p:sp>
          <p:nvSpPr>
            <p:cNvPr id="21533" name="Text Box 20"/>
            <p:cNvSpPr txBox="1">
              <a:spLocks noChangeArrowheads="1"/>
            </p:cNvSpPr>
            <p:nvPr/>
          </p:nvSpPr>
          <p:spPr bwMode="auto">
            <a:xfrm>
              <a:off x="4166" y="3092"/>
              <a:ext cx="753" cy="577"/>
            </a:xfrm>
            <a:prstGeom prst="rect">
              <a:avLst/>
            </a:prstGeom>
            <a:noFill/>
            <a:ln w="9525">
              <a:noFill/>
              <a:miter lim="800000"/>
            </a:ln>
          </p:spPr>
          <p:txBody>
            <a:bodyPr wrap="none">
              <a:spAutoFit/>
            </a:bodyPr>
            <a:lstStyle/>
            <a:p>
              <a:pPr eaLnBrk="0" hangingPunct="0"/>
              <a:r>
                <a:rPr lang="en-US" dirty="0">
                  <a:solidFill>
                    <a:srgbClr val="008000"/>
                  </a:solidFill>
                  <a:latin typeface="Tahoma" panose="020B0604030504040204" pitchFamily="34" charset="0"/>
                </a:rPr>
                <a:t>Some row</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of a band</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unequal</a:t>
              </a:r>
              <a:endParaRPr lang="en-US" dirty="0">
                <a:solidFill>
                  <a:srgbClr val="008000"/>
                </a:solidFill>
                <a:latin typeface="Tahoma" panose="020B0604030504040204" pitchFamily="34" charset="0"/>
              </a:endParaRPr>
            </a:p>
          </p:txBody>
        </p:sp>
        <p:sp>
          <p:nvSpPr>
            <p:cNvPr id="21534" name="Line 21"/>
            <p:cNvSpPr>
              <a:spLocks noChangeShapeType="1"/>
            </p:cNvSpPr>
            <p:nvPr/>
          </p:nvSpPr>
          <p:spPr bwMode="auto">
            <a:xfrm flipV="1">
              <a:off x="4512" y="2421"/>
              <a:ext cx="336" cy="651"/>
            </a:xfrm>
            <a:prstGeom prst="line">
              <a:avLst/>
            </a:prstGeom>
            <a:noFill/>
            <a:ln w="9525">
              <a:solidFill>
                <a:schemeClr val="tx1"/>
              </a:solidFill>
              <a:round/>
              <a:tailEnd type="triangle" w="med" len="med"/>
            </a:ln>
          </p:spPr>
          <p:txBody>
            <a:bodyPr/>
            <a:lstStyle/>
            <a:p>
              <a:endParaRPr lang="en-US"/>
            </a:p>
          </p:txBody>
        </p:sp>
      </p:grpSp>
      <p:grpSp>
        <p:nvGrpSpPr>
          <p:cNvPr id="4" name="Group 22"/>
          <p:cNvGrpSpPr/>
          <p:nvPr/>
        </p:nvGrpSpPr>
        <p:grpSpPr bwMode="auto">
          <a:xfrm>
            <a:off x="7223125" y="1752600"/>
            <a:ext cx="1812925" cy="2095501"/>
            <a:chOff x="4550" y="1104"/>
            <a:chExt cx="1142" cy="1320"/>
          </a:xfrm>
        </p:grpSpPr>
        <p:sp>
          <p:nvSpPr>
            <p:cNvPr id="21528" name="Text Box 23"/>
            <p:cNvSpPr txBox="1">
              <a:spLocks noChangeArrowheads="1"/>
            </p:cNvSpPr>
            <p:nvPr/>
          </p:nvSpPr>
          <p:spPr bwMode="auto">
            <a:xfrm>
              <a:off x="4550" y="2133"/>
              <a:ext cx="204" cy="291"/>
            </a:xfrm>
            <a:prstGeom prst="rect">
              <a:avLst/>
            </a:prstGeom>
            <a:noFill/>
            <a:ln w="9525">
              <a:noFill/>
              <a:miter lim="800000"/>
            </a:ln>
          </p:spPr>
          <p:txBody>
            <a:bodyPr wrap="none">
              <a:spAutoFit/>
            </a:bodyPr>
            <a:lstStyle/>
            <a:p>
              <a:pPr eaLnBrk="0" hangingPunct="0"/>
              <a:r>
                <a:rPr lang="en-US" sz="2400" b="1" dirty="0">
                  <a:latin typeface="Tahoma" panose="020B0604030504040204" pitchFamily="34" charset="0"/>
                </a:rPr>
                <a:t>(</a:t>
              </a:r>
              <a:endParaRPr lang="en-US" sz="2400" b="1" dirty="0">
                <a:latin typeface="Tahoma" panose="020B0604030504040204" pitchFamily="34" charset="0"/>
              </a:endParaRPr>
            </a:p>
          </p:txBody>
        </p:sp>
        <p:sp>
          <p:nvSpPr>
            <p:cNvPr id="21529" name="Text Box 24"/>
            <p:cNvSpPr txBox="1">
              <a:spLocks noChangeArrowheads="1"/>
            </p:cNvSpPr>
            <p:nvPr/>
          </p:nvSpPr>
          <p:spPr bwMode="auto">
            <a:xfrm>
              <a:off x="5078" y="2133"/>
              <a:ext cx="324" cy="291"/>
            </a:xfrm>
            <a:prstGeom prst="rect">
              <a:avLst/>
            </a:prstGeom>
            <a:noFill/>
            <a:ln w="9525">
              <a:noFill/>
              <a:miter lim="800000"/>
            </a:ln>
          </p:spPr>
          <p:txBody>
            <a:bodyPr wrap="none">
              <a:spAutoFit/>
            </a:bodyPr>
            <a:lstStyle/>
            <a:p>
              <a:pPr eaLnBrk="0" hangingPunct="0"/>
              <a:r>
                <a:rPr lang="en-US" sz="2400" b="1" dirty="0">
                  <a:latin typeface="Tahoma" panose="020B0604030504040204" pitchFamily="34" charset="0"/>
                </a:rPr>
                <a:t>)</a:t>
              </a:r>
              <a:r>
                <a:rPr lang="en-US" sz="2400" b="1" i="1" baseline="30000" dirty="0">
                  <a:latin typeface="Tahoma" panose="020B0604030504040204" pitchFamily="34" charset="0"/>
                </a:rPr>
                <a:t>b </a:t>
              </a:r>
              <a:endParaRPr lang="en-US" sz="2400" b="1" i="1" baseline="30000" dirty="0">
                <a:latin typeface="Tahoma" panose="020B0604030504040204" pitchFamily="34" charset="0"/>
              </a:endParaRPr>
            </a:p>
          </p:txBody>
        </p:sp>
        <p:sp>
          <p:nvSpPr>
            <p:cNvPr id="21530" name="Text Box 25"/>
            <p:cNvSpPr txBox="1">
              <a:spLocks noChangeArrowheads="1"/>
            </p:cNvSpPr>
            <p:nvPr/>
          </p:nvSpPr>
          <p:spPr bwMode="auto">
            <a:xfrm>
              <a:off x="4977" y="1104"/>
              <a:ext cx="715" cy="577"/>
            </a:xfrm>
            <a:prstGeom prst="rect">
              <a:avLst/>
            </a:prstGeom>
            <a:noFill/>
            <a:ln w="9525">
              <a:noFill/>
              <a:miter lim="800000"/>
            </a:ln>
          </p:spPr>
          <p:txBody>
            <a:bodyPr wrap="none">
              <a:spAutoFit/>
            </a:bodyPr>
            <a:lstStyle/>
            <a:p>
              <a:pPr eaLnBrk="0" hangingPunct="0"/>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No bands</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identical</a:t>
              </a:r>
              <a:endParaRPr lang="en-US" dirty="0">
                <a:solidFill>
                  <a:srgbClr val="008000"/>
                </a:solidFill>
                <a:latin typeface="Tahoma" panose="020B0604030504040204" pitchFamily="34" charset="0"/>
              </a:endParaRPr>
            </a:p>
          </p:txBody>
        </p:sp>
        <p:sp>
          <p:nvSpPr>
            <p:cNvPr id="21531" name="Line 26"/>
            <p:cNvSpPr>
              <a:spLocks noChangeShapeType="1"/>
            </p:cNvSpPr>
            <p:nvPr/>
          </p:nvSpPr>
          <p:spPr bwMode="auto">
            <a:xfrm flipH="1">
              <a:off x="5228" y="1680"/>
              <a:ext cx="52" cy="460"/>
            </a:xfrm>
            <a:prstGeom prst="line">
              <a:avLst/>
            </a:prstGeom>
            <a:noFill/>
            <a:ln w="9525">
              <a:solidFill>
                <a:schemeClr val="tx1"/>
              </a:solidFill>
              <a:round/>
              <a:tailEnd type="triangle" w="med" len="med"/>
            </a:ln>
          </p:spPr>
          <p:txBody>
            <a:bodyPr/>
            <a:lstStyle/>
            <a:p>
              <a:endParaRPr lang="en-US"/>
            </a:p>
          </p:txBody>
        </p:sp>
      </p:grpSp>
      <p:grpSp>
        <p:nvGrpSpPr>
          <p:cNvPr id="5" name="Group 27"/>
          <p:cNvGrpSpPr/>
          <p:nvPr/>
        </p:nvGrpSpPr>
        <p:grpSpPr bwMode="auto">
          <a:xfrm>
            <a:off x="6705600" y="1903413"/>
            <a:ext cx="1128713" cy="1955801"/>
            <a:chOff x="4214" y="1171"/>
            <a:chExt cx="711" cy="1232"/>
          </a:xfrm>
        </p:grpSpPr>
        <p:sp>
          <p:nvSpPr>
            <p:cNvPr id="21525" name="Text Box 28"/>
            <p:cNvSpPr txBox="1">
              <a:spLocks noChangeArrowheads="1"/>
            </p:cNvSpPr>
            <p:nvPr/>
          </p:nvSpPr>
          <p:spPr bwMode="auto">
            <a:xfrm>
              <a:off x="4272" y="2112"/>
              <a:ext cx="380" cy="291"/>
            </a:xfrm>
            <a:prstGeom prst="rect">
              <a:avLst/>
            </a:prstGeom>
            <a:noFill/>
            <a:ln w="9525">
              <a:noFill/>
              <a:miter lim="800000"/>
            </a:ln>
          </p:spPr>
          <p:txBody>
            <a:bodyPr wrap="none">
              <a:spAutoFit/>
            </a:bodyPr>
            <a:lstStyle/>
            <a:p>
              <a:pPr eaLnBrk="0" hangingPunct="0"/>
              <a:r>
                <a:rPr lang="en-US" sz="2400" b="1" dirty="0">
                  <a:latin typeface="Tahoma" panose="020B0604030504040204" pitchFamily="34" charset="0"/>
                </a:rPr>
                <a:t>1 -</a:t>
              </a:r>
              <a:endParaRPr lang="en-US" sz="2400" b="1" dirty="0">
                <a:latin typeface="Tahoma" panose="020B0604030504040204" pitchFamily="34" charset="0"/>
              </a:endParaRPr>
            </a:p>
          </p:txBody>
        </p:sp>
        <p:sp>
          <p:nvSpPr>
            <p:cNvPr id="21526" name="Text Box 29"/>
            <p:cNvSpPr txBox="1">
              <a:spLocks noChangeArrowheads="1"/>
            </p:cNvSpPr>
            <p:nvPr/>
          </p:nvSpPr>
          <p:spPr bwMode="auto">
            <a:xfrm>
              <a:off x="4214" y="1171"/>
              <a:ext cx="711" cy="577"/>
            </a:xfrm>
            <a:prstGeom prst="rect">
              <a:avLst/>
            </a:prstGeom>
            <a:noFill/>
            <a:ln w="9525">
              <a:noFill/>
              <a:miter lim="800000"/>
            </a:ln>
          </p:spPr>
          <p:txBody>
            <a:bodyPr wrap="none">
              <a:spAutoFit/>
            </a:bodyPr>
            <a:lstStyle/>
            <a:p>
              <a:pPr eaLnBrk="0" hangingPunct="0"/>
              <a:r>
                <a:rPr lang="en-US" dirty="0">
                  <a:solidFill>
                    <a:srgbClr val="008000"/>
                  </a:solidFill>
                  <a:latin typeface="Tahoma" panose="020B0604030504040204" pitchFamily="34" charset="0"/>
                </a:rPr>
                <a:t>At least</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one band</a:t>
              </a:r>
              <a:endParaRPr lang="en-US" dirty="0">
                <a:solidFill>
                  <a:srgbClr val="008000"/>
                </a:solidFill>
                <a:latin typeface="Tahoma" panose="020B0604030504040204" pitchFamily="34" charset="0"/>
              </a:endParaRPr>
            </a:p>
            <a:p>
              <a:pPr eaLnBrk="0" hangingPunct="0"/>
              <a:r>
                <a:rPr lang="en-US" dirty="0">
                  <a:solidFill>
                    <a:srgbClr val="008000"/>
                  </a:solidFill>
                  <a:latin typeface="Tahoma" panose="020B0604030504040204" pitchFamily="34" charset="0"/>
                </a:rPr>
                <a:t>identical</a:t>
              </a:r>
              <a:endParaRPr lang="en-US" dirty="0">
                <a:solidFill>
                  <a:srgbClr val="008000"/>
                </a:solidFill>
                <a:latin typeface="Tahoma" panose="020B0604030504040204" pitchFamily="34" charset="0"/>
              </a:endParaRPr>
            </a:p>
          </p:txBody>
        </p:sp>
        <p:sp>
          <p:nvSpPr>
            <p:cNvPr id="21527" name="Line 30"/>
            <p:cNvSpPr>
              <a:spLocks noChangeShapeType="1"/>
            </p:cNvSpPr>
            <p:nvPr/>
          </p:nvSpPr>
          <p:spPr bwMode="auto">
            <a:xfrm>
              <a:off x="4483" y="1728"/>
              <a:ext cx="105" cy="308"/>
            </a:xfrm>
            <a:prstGeom prst="line">
              <a:avLst/>
            </a:prstGeom>
            <a:noFill/>
            <a:ln w="9525">
              <a:solidFill>
                <a:schemeClr val="tx1"/>
              </a:solidFill>
              <a:round/>
              <a:tailEnd type="triangle" w="med" len="med"/>
            </a:ln>
          </p:spPr>
          <p:txBody>
            <a:bodyPr/>
            <a:lstStyle/>
            <a:p>
              <a:endParaRPr lang="en-US"/>
            </a:p>
          </p:txBody>
        </p:sp>
      </p:grpSp>
      <p:grpSp>
        <p:nvGrpSpPr>
          <p:cNvPr id="6" name="Group 31"/>
          <p:cNvGrpSpPr/>
          <p:nvPr/>
        </p:nvGrpSpPr>
        <p:grpSpPr bwMode="auto">
          <a:xfrm>
            <a:off x="4495800" y="3429000"/>
            <a:ext cx="2065338" cy="762000"/>
            <a:chOff x="2832" y="2160"/>
            <a:chExt cx="1301" cy="480"/>
          </a:xfrm>
        </p:grpSpPr>
        <p:sp>
          <p:nvSpPr>
            <p:cNvPr id="21523" name="Text Box 32"/>
            <p:cNvSpPr txBox="1">
              <a:spLocks noChangeArrowheads="1"/>
            </p:cNvSpPr>
            <p:nvPr/>
          </p:nvSpPr>
          <p:spPr bwMode="auto">
            <a:xfrm>
              <a:off x="3024" y="2160"/>
              <a:ext cx="1109" cy="291"/>
            </a:xfrm>
            <a:prstGeom prst="rect">
              <a:avLst/>
            </a:prstGeom>
            <a:noFill/>
            <a:ln w="9525">
              <a:noFill/>
              <a:miter lim="800000"/>
            </a:ln>
          </p:spPr>
          <p:txBody>
            <a:bodyPr wrap="none">
              <a:spAutoFit/>
            </a:bodyPr>
            <a:lstStyle/>
            <a:p>
              <a:pPr eaLnBrk="0" hangingPunct="0"/>
              <a:r>
                <a:rPr lang="en-US" sz="2400" dirty="0" smtClean="0">
                  <a:latin typeface="Tahoma" panose="020B0604030504040204" pitchFamily="34" charset="0"/>
                </a:rPr>
                <a:t>s </a:t>
              </a:r>
              <a:r>
                <a:rPr lang="en-US" sz="2400" dirty="0">
                  <a:latin typeface="Tahoma" panose="020B0604030504040204" pitchFamily="34" charset="0"/>
                </a:rPr>
                <a:t>~ (1/b)</a:t>
              </a:r>
              <a:r>
                <a:rPr lang="en-US" sz="2400" baseline="30000" dirty="0">
                  <a:latin typeface="Tahoma" panose="020B0604030504040204" pitchFamily="34" charset="0"/>
                </a:rPr>
                <a:t>1/r </a:t>
              </a:r>
              <a:endParaRPr lang="en-US" sz="2400" baseline="30000" dirty="0">
                <a:latin typeface="Tahoma" panose="020B0604030504040204" pitchFamily="34" charset="0"/>
              </a:endParaRPr>
            </a:p>
          </p:txBody>
        </p:sp>
        <p:sp>
          <p:nvSpPr>
            <p:cNvPr id="21524" name="Line 33"/>
            <p:cNvSpPr>
              <a:spLocks noChangeShapeType="1"/>
            </p:cNvSpPr>
            <p:nvPr/>
          </p:nvSpPr>
          <p:spPr bwMode="auto">
            <a:xfrm flipH="1">
              <a:off x="2832" y="2496"/>
              <a:ext cx="432" cy="144"/>
            </a:xfrm>
            <a:prstGeom prst="line">
              <a:avLst/>
            </a:prstGeom>
            <a:noFill/>
            <a:ln w="9525">
              <a:solidFill>
                <a:schemeClr val="tx1"/>
              </a:solidFill>
              <a:round/>
              <a:tailEnd type="triangle" w="med" len="med"/>
            </a:ln>
          </p:spPr>
          <p:txBody>
            <a:bodyPr/>
            <a:lstStyle/>
            <a:p>
              <a:endParaRPr lang="en-US"/>
            </a:p>
          </p:txBody>
        </p:sp>
      </p:grpSp>
      <p:sp>
        <p:nvSpPr>
          <p:cNvPr id="36" name="Slide Number Placeholder 35"/>
          <p:cNvSpPr>
            <a:spLocks noGrp="1"/>
          </p:cNvSpPr>
          <p:nvPr>
            <p:ph type="sldNum" sz="quarter" idx="12"/>
          </p:nvPr>
        </p:nvSpPr>
        <p:spPr/>
        <p:txBody>
          <a:bodyPr/>
          <a:lstStyle/>
          <a:p>
            <a:fld id="{19B12225-5612-419B-A8D5-4B8EEE4C217E}" type="slidenum">
              <a:rPr lang="en-US" smtClean="0"/>
            </a:fld>
            <a:endParaRPr lang="en-US"/>
          </a:p>
        </p:txBody>
      </p:sp>
      <p:sp>
        <p:nvSpPr>
          <p:cNvPr id="37" name="Footer Placeholder 3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38" name="Text Box 4"/>
          <p:cNvSpPr txBox="1">
            <a:spLocks noChangeArrowheads="1"/>
          </p:cNvSpPr>
          <p:nvPr/>
        </p:nvSpPr>
        <p:spPr bwMode="auto">
          <a:xfrm>
            <a:off x="1678584" y="5562600"/>
            <a:ext cx="4341216" cy="369332"/>
          </a:xfrm>
          <a:prstGeom prst="rect">
            <a:avLst/>
          </a:prstGeom>
          <a:noFill/>
          <a:ln w="9525">
            <a:noFill/>
            <a:miter lim="800000"/>
          </a:ln>
        </p:spPr>
        <p:txBody>
          <a:bodyPr wrap="square">
            <a:spAutoFit/>
          </a:bodyPr>
          <a:lstStyle/>
          <a:p>
            <a:pPr algn="ctr" eaLnBrk="0" hangingPunct="0"/>
            <a:r>
              <a:rPr lang="en-US" dirty="0">
                <a:solidFill>
                  <a:srgbClr val="008000"/>
                </a:solidFill>
                <a:latin typeface="Tahoma" panose="020B0604030504040204" pitchFamily="34" charset="0"/>
              </a:rPr>
              <a:t>       Similarity </a:t>
            </a:r>
            <a:r>
              <a:rPr lang="en-US" i="1" dirty="0" smtClean="0">
                <a:latin typeface="Tahoma" panose="020B0604030504040204" pitchFamily="34" charset="0"/>
              </a:rPr>
              <a:t>t=</a:t>
            </a:r>
            <a:r>
              <a:rPr lang="en-US" i="1" dirty="0" err="1" smtClean="0">
                <a:latin typeface="Tahoma" panose="020B0604030504040204" pitchFamily="34" charset="0"/>
              </a:rPr>
              <a:t>sim</a:t>
            </a:r>
            <a:r>
              <a:rPr lang="en-US" i="1" dirty="0" smtClean="0">
                <a:latin typeface="Tahoma" panose="020B0604030504040204" pitchFamily="34" charset="0"/>
              </a:rPr>
              <a:t>(C</a:t>
            </a:r>
            <a:r>
              <a:rPr lang="en-US" i="1" baseline="-25000" dirty="0" smtClean="0">
                <a:latin typeface="Tahoma" panose="020B0604030504040204" pitchFamily="34" charset="0"/>
              </a:rPr>
              <a:t>1</a:t>
            </a:r>
            <a:r>
              <a:rPr lang="en-US" i="1" dirty="0">
                <a:latin typeface="Tahoma" panose="020B0604030504040204" pitchFamily="34" charset="0"/>
              </a:rPr>
              <a:t>, C</a:t>
            </a:r>
            <a:r>
              <a:rPr lang="en-US" i="1" baseline="-25000" dirty="0">
                <a:latin typeface="Tahoma" panose="020B0604030504040204" pitchFamily="34" charset="0"/>
              </a:rPr>
              <a:t>2</a:t>
            </a:r>
            <a:r>
              <a:rPr lang="en-US" i="1" dirty="0" smtClean="0">
                <a:latin typeface="Tahoma" panose="020B0604030504040204" pitchFamily="34" charset="0"/>
              </a:rPr>
              <a:t>)</a:t>
            </a:r>
            <a:r>
              <a:rPr lang="en-US" dirty="0" smtClean="0">
                <a:solidFill>
                  <a:srgbClr val="008000"/>
                </a:solidFill>
                <a:latin typeface="Tahoma" panose="020B0604030504040204" pitchFamily="34" charset="0"/>
              </a:rPr>
              <a:t> </a:t>
            </a:r>
            <a:r>
              <a:rPr lang="en-US" dirty="0">
                <a:solidFill>
                  <a:srgbClr val="008000"/>
                </a:solidFill>
                <a:latin typeface="Tahoma" panose="020B0604030504040204" pitchFamily="34" charset="0"/>
              </a:rPr>
              <a:t>of two sets</a:t>
            </a:r>
            <a:endParaRPr lang="en-US" dirty="0">
              <a:solidFill>
                <a:srgbClr val="008000"/>
              </a:solidFill>
              <a:latin typeface="Tahoma" panose="020B0604030504040204" pitchFamily="34" charset="0"/>
            </a:endParaRPr>
          </a:p>
        </p:txBody>
      </p:sp>
      <p:sp>
        <p:nvSpPr>
          <p:cNvPr id="39" name="Text Box 5"/>
          <p:cNvSpPr txBox="1">
            <a:spLocks noChangeArrowheads="1"/>
          </p:cNvSpPr>
          <p:nvPr/>
        </p:nvSpPr>
        <p:spPr bwMode="auto">
          <a:xfrm>
            <a:off x="1066800" y="3444081"/>
            <a:ext cx="1238250" cy="915988"/>
          </a:xfrm>
          <a:prstGeom prst="rect">
            <a:avLst/>
          </a:prstGeom>
          <a:noFill/>
          <a:ln w="9525">
            <a:noFill/>
            <a:miter lim="800000"/>
          </a:ln>
        </p:spPr>
        <p:txBody>
          <a:bodyPr wrap="none">
            <a:spAutoFit/>
          </a:bodyPr>
          <a:lstStyle/>
          <a:p>
            <a:pPr algn="ctr" eaLnBrk="0" hangingPunct="0"/>
            <a:r>
              <a:rPr lang="en-US" dirty="0">
                <a:solidFill>
                  <a:srgbClr val="008000"/>
                </a:solidFill>
                <a:latin typeface="Tahoma" panose="020B0604030504040204" pitchFamily="34" charset="0"/>
              </a:rPr>
              <a:t>Probability</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of sharing</a:t>
            </a:r>
            <a:endParaRPr lang="en-US" dirty="0">
              <a:solidFill>
                <a:srgbClr val="008000"/>
              </a:solidFill>
              <a:latin typeface="Tahoma" panose="020B0604030504040204" pitchFamily="34" charset="0"/>
            </a:endParaRPr>
          </a:p>
          <a:p>
            <a:pPr algn="ctr" eaLnBrk="0" hangingPunct="0"/>
            <a:r>
              <a:rPr lang="en-US" dirty="0">
                <a:solidFill>
                  <a:srgbClr val="008000"/>
                </a:solidFill>
                <a:latin typeface="Tahoma" panose="020B0604030504040204" pitchFamily="34" charset="0"/>
              </a:rPr>
              <a:t>a bucket</a:t>
            </a:r>
            <a:endParaRPr lang="en-US" dirty="0">
              <a:solidFill>
                <a:srgbClr val="008000"/>
              </a:solidFill>
              <a:latin typeface="Tahoma" panose="020B0604030504040204" pitchFamily="34" charset="0"/>
            </a:endParaRPr>
          </a:p>
        </p:txBody>
      </p:sp>
      <p:sp>
        <p:nvSpPr>
          <p:cNvPr id="40" name="Line 6"/>
          <p:cNvSpPr>
            <a:spLocks noChangeShapeType="1"/>
          </p:cNvSpPr>
          <p:nvPr/>
        </p:nvSpPr>
        <p:spPr bwMode="auto">
          <a:xfrm>
            <a:off x="5943600" y="5779532"/>
            <a:ext cx="566738" cy="0"/>
          </a:xfrm>
          <a:prstGeom prst="line">
            <a:avLst/>
          </a:prstGeom>
          <a:noFill/>
          <a:ln w="9525">
            <a:solidFill>
              <a:schemeClr val="tx1"/>
            </a:solidFill>
            <a:round/>
            <a:tailEnd type="triangle" w="med" len="med"/>
          </a:ln>
        </p:spPr>
        <p:txBody>
          <a:bodyPr/>
          <a:lstStyle/>
          <a:p>
            <a:endParaRPr lang="en-US"/>
          </a:p>
        </p:txBody>
      </p:sp>
      <p:sp>
        <p:nvSpPr>
          <p:cNvPr id="41" name="Line 7"/>
          <p:cNvSpPr>
            <a:spLocks noChangeShapeType="1"/>
          </p:cNvSpPr>
          <p:nvPr/>
        </p:nvSpPr>
        <p:spPr bwMode="auto">
          <a:xfrm flipV="1">
            <a:off x="1752600" y="2743200"/>
            <a:ext cx="0" cy="685800"/>
          </a:xfrm>
          <a:prstGeom prst="line">
            <a:avLst/>
          </a:prstGeom>
          <a:noFill/>
          <a:ln w="9525">
            <a:solidFill>
              <a:schemeClr val="tx1"/>
            </a:solidFill>
            <a:round/>
            <a:tailEnd type="triangle" w="med" len="med"/>
          </a:ln>
        </p:spPr>
        <p:txBody>
          <a:bodyPr/>
          <a:lstStyle/>
          <a:p>
            <a:endParaRPr lang="en-US"/>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650" name="Picture 2" descr="0001_landscape_00050_90143470_7bf4dbd049_30_16375150@N00"/>
          <p:cNvPicPr>
            <a:picLocks noChangeAspect="1" noChangeArrowheads="1"/>
          </p:cNvPicPr>
          <p:nvPr/>
        </p:nvPicPr>
        <p:blipFill>
          <a:blip r:embed="rId1" cstate="print"/>
          <a:srcRect/>
          <a:stretch>
            <a:fillRect/>
          </a:stretch>
        </p:blipFill>
        <p:spPr bwMode="auto">
          <a:xfrm>
            <a:off x="5789612" y="2546350"/>
            <a:ext cx="1677988" cy="1263650"/>
          </a:xfrm>
          <a:prstGeom prst="rect">
            <a:avLst/>
          </a:prstGeom>
          <a:noFill/>
        </p:spPr>
      </p:pic>
      <p:pic>
        <p:nvPicPr>
          <p:cNvPr id="155651" name="Picture 3" descr="0002_travel_00241_156045694_765ce968b6_46_82935691@N00"/>
          <p:cNvPicPr>
            <a:picLocks noChangeAspect="1" noChangeArrowheads="1"/>
          </p:cNvPicPr>
          <p:nvPr/>
        </p:nvPicPr>
        <p:blipFill>
          <a:blip r:embed="rId2" cstate="print"/>
          <a:srcRect/>
          <a:stretch>
            <a:fillRect/>
          </a:stretch>
        </p:blipFill>
        <p:spPr bwMode="auto">
          <a:xfrm>
            <a:off x="1822450" y="3786187"/>
            <a:ext cx="1454150" cy="1090613"/>
          </a:xfrm>
          <a:prstGeom prst="rect">
            <a:avLst/>
          </a:prstGeom>
          <a:noFill/>
        </p:spPr>
      </p:pic>
      <p:pic>
        <p:nvPicPr>
          <p:cNvPr id="155652" name="Picture 4" descr="0003_unlabelled_world-0085_image_085759"/>
          <p:cNvPicPr>
            <a:picLocks noChangeAspect="1" noChangeArrowheads="1"/>
          </p:cNvPicPr>
          <p:nvPr/>
        </p:nvPicPr>
        <p:blipFill>
          <a:blip r:embed="rId3" cstate="print"/>
          <a:srcRect/>
          <a:stretch>
            <a:fillRect/>
          </a:stretch>
        </p:blipFill>
        <p:spPr bwMode="auto">
          <a:xfrm>
            <a:off x="5715000" y="5029200"/>
            <a:ext cx="1360487" cy="1360488"/>
          </a:xfrm>
          <a:prstGeom prst="rect">
            <a:avLst/>
          </a:prstGeom>
          <a:noFill/>
        </p:spPr>
      </p:pic>
      <p:pic>
        <p:nvPicPr>
          <p:cNvPr id="155653" name="Picture 5" descr="0004_unlabelled_water-0063_image_063095"/>
          <p:cNvPicPr>
            <a:picLocks noChangeAspect="1" noChangeArrowheads="1"/>
          </p:cNvPicPr>
          <p:nvPr/>
        </p:nvPicPr>
        <p:blipFill>
          <a:blip r:embed="rId4" cstate="print"/>
          <a:srcRect/>
          <a:stretch>
            <a:fillRect/>
          </a:stretch>
        </p:blipFill>
        <p:spPr bwMode="auto">
          <a:xfrm>
            <a:off x="5867400" y="3894137"/>
            <a:ext cx="1592263" cy="1058863"/>
          </a:xfrm>
          <a:prstGeom prst="rect">
            <a:avLst/>
          </a:prstGeom>
          <a:noFill/>
        </p:spPr>
      </p:pic>
      <p:pic>
        <p:nvPicPr>
          <p:cNvPr id="155654" name="Picture 6" descr="0005_unlabelled_travel-photography-08_image_016538"/>
          <p:cNvPicPr>
            <a:picLocks noChangeAspect="1" noChangeArrowheads="1"/>
          </p:cNvPicPr>
          <p:nvPr/>
        </p:nvPicPr>
        <p:blipFill>
          <a:blip r:embed="rId5" cstate="print"/>
          <a:srcRect/>
          <a:stretch>
            <a:fillRect/>
          </a:stretch>
        </p:blipFill>
        <p:spPr bwMode="auto">
          <a:xfrm>
            <a:off x="2057400" y="4951413"/>
            <a:ext cx="1728788" cy="1296987"/>
          </a:xfrm>
          <a:prstGeom prst="rect">
            <a:avLst/>
          </a:prstGeom>
          <a:noFill/>
        </p:spPr>
      </p:pic>
      <p:pic>
        <p:nvPicPr>
          <p:cNvPr id="155655" name="Picture 7" descr="0006_vacation_00069_67983488_199fafb5a8_30_28423283@N00"/>
          <p:cNvPicPr>
            <a:picLocks noChangeAspect="1" noChangeArrowheads="1"/>
          </p:cNvPicPr>
          <p:nvPr/>
        </p:nvPicPr>
        <p:blipFill>
          <a:blip r:embed="rId6" cstate="print"/>
          <a:srcRect/>
          <a:stretch>
            <a:fillRect/>
          </a:stretch>
        </p:blipFill>
        <p:spPr bwMode="auto">
          <a:xfrm>
            <a:off x="1905000" y="2727325"/>
            <a:ext cx="1524000" cy="1006475"/>
          </a:xfrm>
          <a:prstGeom prst="rect">
            <a:avLst/>
          </a:prstGeom>
          <a:noFill/>
        </p:spPr>
      </p:pic>
      <p:pic>
        <p:nvPicPr>
          <p:cNvPr id="155656" name="Picture 8" descr="0007_landscape_00084_132090349_27e120a56c_1_11254121@N00"/>
          <p:cNvPicPr>
            <a:picLocks noChangeAspect="1" noChangeArrowheads="1"/>
          </p:cNvPicPr>
          <p:nvPr/>
        </p:nvPicPr>
        <p:blipFill>
          <a:blip r:embed="rId7" cstate="print"/>
          <a:srcRect/>
          <a:stretch>
            <a:fillRect/>
          </a:stretch>
        </p:blipFill>
        <p:spPr bwMode="auto">
          <a:xfrm>
            <a:off x="3886200" y="5067300"/>
            <a:ext cx="1676400" cy="1257300"/>
          </a:xfrm>
          <a:prstGeom prst="rect">
            <a:avLst/>
          </a:prstGeom>
          <a:noFill/>
        </p:spPr>
      </p:pic>
      <p:pic>
        <p:nvPicPr>
          <p:cNvPr id="155657" name="Picture 9" descr="0008_travel_00128_92040527_6104056acc_37_30117228@N00"/>
          <p:cNvPicPr>
            <a:picLocks noChangeAspect="1" noChangeArrowheads="1"/>
          </p:cNvPicPr>
          <p:nvPr/>
        </p:nvPicPr>
        <p:blipFill>
          <a:blip r:embed="rId8" cstate="print"/>
          <a:srcRect/>
          <a:stretch>
            <a:fillRect/>
          </a:stretch>
        </p:blipFill>
        <p:spPr bwMode="auto">
          <a:xfrm>
            <a:off x="5486400" y="1372328"/>
            <a:ext cx="1524000" cy="1142272"/>
          </a:xfrm>
          <a:prstGeom prst="rect">
            <a:avLst/>
          </a:prstGeom>
          <a:noFill/>
        </p:spPr>
      </p:pic>
      <p:pic>
        <p:nvPicPr>
          <p:cNvPr id="155658" name="Picture 10" descr="0009_vacation2_00084_151302555_8a5c83b0c1_52_36101698770@N01"/>
          <p:cNvPicPr>
            <a:picLocks noChangeAspect="1" noChangeArrowheads="1"/>
          </p:cNvPicPr>
          <p:nvPr/>
        </p:nvPicPr>
        <p:blipFill>
          <a:blip r:embed="rId9" cstate="print"/>
          <a:srcRect/>
          <a:stretch>
            <a:fillRect/>
          </a:stretch>
        </p:blipFill>
        <p:spPr bwMode="auto">
          <a:xfrm>
            <a:off x="3597275" y="1270000"/>
            <a:ext cx="1660525" cy="1244600"/>
          </a:xfrm>
          <a:prstGeom prst="rect">
            <a:avLst/>
          </a:prstGeom>
          <a:noFill/>
        </p:spPr>
      </p:pic>
      <p:pic>
        <p:nvPicPr>
          <p:cNvPr id="155659" name="Picture 11" descr="0010_landscape_00122_184818660_0cb35c8dd9_49_11401693@N00"/>
          <p:cNvPicPr>
            <a:picLocks noChangeAspect="1" noChangeArrowheads="1"/>
          </p:cNvPicPr>
          <p:nvPr/>
        </p:nvPicPr>
        <p:blipFill>
          <a:blip r:embed="rId10" cstate="print"/>
          <a:srcRect/>
          <a:stretch>
            <a:fillRect/>
          </a:stretch>
        </p:blipFill>
        <p:spPr bwMode="auto">
          <a:xfrm>
            <a:off x="1844675" y="1435100"/>
            <a:ext cx="1660525" cy="1155700"/>
          </a:xfrm>
          <a:prstGeom prst="rect">
            <a:avLst/>
          </a:prstGeom>
          <a:noFill/>
        </p:spPr>
      </p:pic>
      <p:sp>
        <p:nvSpPr>
          <p:cNvPr id="155661" name="Text Box 13"/>
          <p:cNvSpPr txBox="1">
            <a:spLocks noChangeArrowheads="1"/>
          </p:cNvSpPr>
          <p:nvPr/>
        </p:nvSpPr>
        <p:spPr bwMode="auto">
          <a:xfrm>
            <a:off x="838200" y="6320135"/>
            <a:ext cx="8001000" cy="461665"/>
          </a:xfrm>
          <a:prstGeom prst="rect">
            <a:avLst/>
          </a:prstGeom>
          <a:noFill/>
          <a:ln w="9525" algn="ctr">
            <a:noFill/>
            <a:miter lim="800000"/>
          </a:ln>
          <a:effectLst/>
        </p:spPr>
        <p:txBody>
          <a:bodyPr wrap="square">
            <a:spAutoFit/>
          </a:bodyPr>
          <a:lstStyle/>
          <a:p>
            <a:pPr>
              <a:spcBef>
                <a:spcPct val="50000"/>
              </a:spcBef>
            </a:pPr>
            <a:r>
              <a:rPr lang="en-US" sz="2400" b="1" dirty="0"/>
              <a:t>10 nearest neighbors from </a:t>
            </a:r>
            <a:r>
              <a:rPr lang="en-US" sz="2400" b="1" dirty="0" smtClean="0"/>
              <a:t>a collection </a:t>
            </a:r>
            <a:r>
              <a:rPr lang="en-US" sz="2400" b="1" dirty="0"/>
              <a:t>of 2 million images</a:t>
            </a:r>
            <a:endParaRPr lang="en-US" sz="2400" b="1" dirty="0"/>
          </a:p>
        </p:txBody>
      </p:sp>
      <p:pic>
        <p:nvPicPr>
          <p:cNvPr id="15" name="Picture 2" descr="teaser_input"/>
          <p:cNvPicPr>
            <a:picLocks noChangeAspect="1" noChangeArrowheads="1"/>
          </p:cNvPicPr>
          <p:nvPr/>
        </p:nvPicPr>
        <p:blipFill>
          <a:blip r:embed="rId11" cstate="print"/>
          <a:srcRect/>
          <a:stretch>
            <a:fillRect/>
          </a:stretch>
        </p:blipFill>
        <p:spPr bwMode="auto">
          <a:xfrm>
            <a:off x="3624263" y="2997200"/>
            <a:ext cx="1895475" cy="1422400"/>
          </a:xfrm>
          <a:prstGeom prst="rect">
            <a:avLst/>
          </a:prstGeom>
          <a:noFill/>
        </p:spPr>
      </p:pic>
      <p:sp>
        <p:nvSpPr>
          <p:cNvPr id="17" name="Title 16"/>
          <p:cNvSpPr>
            <a:spLocks noGrp="1"/>
          </p:cNvSpPr>
          <p:nvPr>
            <p:ph type="title"/>
          </p:nvPr>
        </p:nvSpPr>
        <p:spPr/>
        <p:txBody>
          <a:bodyPr/>
          <a:lstStyle/>
          <a:p>
            <a:r>
              <a:rPr lang="en-US" dirty="0"/>
              <a:t>Scene Completion Problem </a:t>
            </a:r>
            <a:endParaRPr lang="en-US" dirty="0"/>
          </a:p>
        </p:txBody>
      </p:sp>
      <p:sp>
        <p:nvSpPr>
          <p:cNvPr id="20" name="Footer Placeholder 19"/>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19" name="Slide Number Placeholder 18"/>
          <p:cNvSpPr>
            <a:spLocks noGrp="1"/>
          </p:cNvSpPr>
          <p:nvPr>
            <p:ph type="sldNum" sz="quarter" idx="12"/>
          </p:nvPr>
        </p:nvSpPr>
        <p:spPr/>
        <p:txBody>
          <a:bodyPr/>
          <a:lstStyle/>
          <a:p>
            <a:fld id="{19B12225-5612-419B-A8D5-4B8EEE4C217E}" type="slidenum">
              <a:rPr lang="en-US" smtClean="0"/>
            </a:fld>
            <a:endParaRPr lang="en-US"/>
          </a:p>
        </p:txBody>
      </p:sp>
      <p:sp>
        <p:nvSpPr>
          <p:cNvPr id="21" name="Text Box 6"/>
          <p:cNvSpPr txBox="1">
            <a:spLocks noChangeArrowheads="1"/>
          </p:cNvSpPr>
          <p:nvPr/>
        </p:nvSpPr>
        <p:spPr bwMode="auto">
          <a:xfrm>
            <a:off x="5741017" y="0"/>
            <a:ext cx="3402983" cy="369332"/>
          </a:xfrm>
          <a:prstGeom prst="rect">
            <a:avLst/>
          </a:prstGeom>
          <a:noFill/>
          <a:ln w="9525">
            <a:noFill/>
            <a:miter lim="800000"/>
          </a:ln>
          <a:effectLst/>
        </p:spPr>
        <p:txBody>
          <a:bodyPr wrap="none">
            <a:spAutoFit/>
          </a:bodyPr>
          <a:lstStyle/>
          <a:p>
            <a:pPr algn="r"/>
            <a:r>
              <a:rPr lang="en-US" dirty="0" smtClean="0">
                <a:solidFill>
                  <a:schemeClr val="bg1"/>
                </a:solidFill>
              </a:rPr>
              <a:t>[Hays </a:t>
            </a:r>
            <a:r>
              <a:rPr lang="en-US" dirty="0">
                <a:solidFill>
                  <a:schemeClr val="bg1"/>
                </a:solidFill>
              </a:rPr>
              <a:t>and </a:t>
            </a:r>
            <a:r>
              <a:rPr lang="en-US" dirty="0" err="1">
                <a:solidFill>
                  <a:schemeClr val="bg1"/>
                </a:solidFill>
              </a:rPr>
              <a:t>Efros</a:t>
            </a:r>
            <a:r>
              <a:rPr lang="en-US" dirty="0">
                <a:solidFill>
                  <a:schemeClr val="bg1"/>
                </a:solidFill>
              </a:rPr>
              <a:t>, SIGGRAPH </a:t>
            </a:r>
            <a:r>
              <a:rPr lang="en-US" dirty="0" smtClean="0">
                <a:solidFill>
                  <a:schemeClr val="bg1"/>
                </a:solidFill>
              </a:rPr>
              <a:t>2007]</a:t>
            </a:r>
            <a:endParaRPr lang="en-US" dirty="0">
              <a:solidFill>
                <a:schemeClr val="bg1"/>
              </a:solidFill>
            </a:endParaRPr>
          </a:p>
        </p:txBody>
      </p:sp>
      <p:pic>
        <p:nvPicPr>
          <p:cNvPr id="22" name="Picture 11" descr="IMG_0681_mask_output_011"/>
          <p:cNvPicPr>
            <a:picLocks noChangeAspect="1" noChangeArrowheads="1"/>
          </p:cNvPicPr>
          <p:nvPr/>
        </p:nvPicPr>
        <p:blipFill>
          <a:blip r:embed="rId12" cstate="print"/>
          <a:srcRect/>
          <a:stretch>
            <a:fillRect/>
          </a:stretch>
        </p:blipFill>
        <p:spPr bwMode="auto">
          <a:xfrm>
            <a:off x="3626556" y="3005667"/>
            <a:ext cx="1885244" cy="1413933"/>
          </a:xfrm>
          <a:prstGeom prst="rect">
            <a:avLst/>
          </a:prstGeom>
          <a:noFill/>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dirty="0" smtClean="0"/>
              <a:t>Example: </a:t>
            </a:r>
            <a:r>
              <a:rPr lang="en-US" i="1" dirty="0" smtClean="0"/>
              <a:t>b</a:t>
            </a:r>
            <a:r>
              <a:rPr lang="en-US" dirty="0" smtClean="0"/>
              <a:t>  = 20; </a:t>
            </a:r>
            <a:r>
              <a:rPr lang="en-US" i="1" dirty="0" smtClean="0"/>
              <a:t>r</a:t>
            </a:r>
            <a:r>
              <a:rPr lang="en-US" dirty="0" smtClean="0"/>
              <a:t>  = 5</a:t>
            </a:r>
            <a:endParaRPr lang="en-US" dirty="0" smtClean="0"/>
          </a:p>
        </p:txBody>
      </p:sp>
      <p:sp>
        <p:nvSpPr>
          <p:cNvPr id="9" name="Content Placeholder 8"/>
          <p:cNvSpPr>
            <a:spLocks noGrp="1"/>
          </p:cNvSpPr>
          <p:nvPr>
            <p:ph idx="1"/>
          </p:nvPr>
        </p:nvSpPr>
        <p:spPr/>
        <p:txBody>
          <a:bodyPr/>
          <a:lstStyle/>
          <a:p>
            <a:r>
              <a:rPr lang="en-US" b="1" dirty="0" smtClean="0">
                <a:solidFill>
                  <a:srgbClr val="0000FF"/>
                </a:solidFill>
              </a:rPr>
              <a:t>Similarity threshold s</a:t>
            </a:r>
            <a:endParaRPr lang="en-US" b="1" dirty="0" smtClean="0">
              <a:solidFill>
                <a:srgbClr val="0000FF"/>
              </a:solidFill>
            </a:endParaRPr>
          </a:p>
          <a:p>
            <a:r>
              <a:rPr lang="en-US" b="1" dirty="0" smtClean="0">
                <a:solidFill>
                  <a:srgbClr val="D60093"/>
                </a:solidFill>
              </a:rPr>
              <a:t>Prob. that at least 1 band is identical:</a:t>
            </a:r>
            <a:endParaRPr lang="en-US" b="1" dirty="0">
              <a:solidFill>
                <a:srgbClr val="D60093"/>
              </a:solidFill>
            </a:endParaRPr>
          </a:p>
        </p:txBody>
      </p:sp>
      <p:sp>
        <p:nvSpPr>
          <p:cNvPr id="7" name="Footer Placeholder 6"/>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graphicFrame>
        <p:nvGraphicFramePr>
          <p:cNvPr id="68611" name="Group 3"/>
          <p:cNvGraphicFramePr>
            <a:graphicFrameLocks noGrp="1"/>
          </p:cNvGraphicFramePr>
          <p:nvPr/>
        </p:nvGraphicFramePr>
        <p:xfrm>
          <a:off x="3124200" y="2484120"/>
          <a:ext cx="3124200" cy="4145280"/>
        </p:xfrm>
        <a:graphic>
          <a:graphicData uri="http://schemas.openxmlformats.org/drawingml/2006/table">
            <a:tbl>
              <a:tblPr/>
              <a:tblGrid>
                <a:gridCol w="762000"/>
                <a:gridCol w="2362200"/>
              </a:tblGrid>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1" i="1"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rPr>
                        <a:t> s</a:t>
                      </a:r>
                      <a:endParaRPr kumimoji="0" lang="en-US" sz="2800" b="1" i="1"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1"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 1-(1-s</a:t>
                      </a:r>
                      <a:r>
                        <a:rPr kumimoji="0" lang="en-US" sz="2800" b="1" i="0" u="none" strike="noStrike" cap="none" normalizeH="0" baseline="30000">
                          <a:ln>
                            <a:noFill/>
                          </a:ln>
                          <a:solidFill>
                            <a:schemeClr val="tx1"/>
                          </a:solidFill>
                          <a:effectLst/>
                          <a:latin typeface="Arial" panose="020B0604020202020204" pitchFamily="34" charset="0"/>
                          <a:ea typeface="MS PGothic" panose="020B0600070205080204" charset="-128"/>
                          <a:cs typeface="MS PGothic" panose="020B0600070205080204" charset="-128"/>
                        </a:rPr>
                        <a:t>r</a:t>
                      </a:r>
                      <a:r>
                        <a:rPr kumimoji="0" lang="en-US" sz="2800" b="1"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a:t>
                      </a:r>
                      <a:r>
                        <a:rPr kumimoji="0" lang="en-US" sz="2800" b="1" i="0" u="none" strike="noStrike" cap="none" normalizeH="0" baseline="30000">
                          <a:ln>
                            <a:noFill/>
                          </a:ln>
                          <a:solidFill>
                            <a:schemeClr val="tx1"/>
                          </a:solidFill>
                          <a:effectLst/>
                          <a:latin typeface="Arial" panose="020B0604020202020204" pitchFamily="34" charset="0"/>
                          <a:ea typeface="MS PGothic" panose="020B0600070205080204" charset="-128"/>
                          <a:cs typeface="MS PGothic" panose="020B0600070205080204" charset="-128"/>
                        </a:rPr>
                        <a:t>b</a:t>
                      </a:r>
                      <a:endParaRPr kumimoji="0" lang="en-US" sz="2800" b="1" i="0" u="none" strike="noStrike" cap="none" normalizeH="0" baseline="3000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.2</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rPr>
                        <a:t>   .006</a:t>
                      </a:r>
                      <a:endPar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.3</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   .047</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.4</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rPr>
                        <a:t>   .186</a:t>
                      </a:r>
                      <a:endPar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.5</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   .470</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.6</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   .802</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.7</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   .975</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rPr>
                        <a:t>.8</a:t>
                      </a:r>
                      <a:endParaRPr kumimoji="0" lang="en-US" sz="2800" b="0" i="0" u="none" strike="noStrike" cap="none" normalizeH="0" baseline="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pPr>
                      <a:r>
                        <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rPr>
                        <a:t>   .9996</a:t>
                      </a:r>
                      <a:endParaRPr kumimoji="0" lang="en-US" sz="2800" b="0" i="0" u="none" strike="noStrike" cap="none" normalizeH="0" baseline="0" dirty="0">
                        <a:ln>
                          <a:noFill/>
                        </a:ln>
                        <a:solidFill>
                          <a:schemeClr val="tx1"/>
                        </a:solidFill>
                        <a:effectLst/>
                        <a:latin typeface="Arial" panose="020B0604020202020204" pitchFamily="34" charset="0"/>
                        <a:ea typeface="MS PGothic" panose="020B0600070205080204" charset="-128"/>
                        <a:cs typeface="MS PGothic" panose="020B0600070205080204"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Picking </a:t>
            </a:r>
            <a:r>
              <a:rPr lang="en-US" i="1" dirty="0" smtClean="0"/>
              <a:t>r</a:t>
            </a:r>
            <a:r>
              <a:rPr lang="en-US" dirty="0" smtClean="0"/>
              <a:t> and </a:t>
            </a:r>
            <a:r>
              <a:rPr lang="en-US" i="1" dirty="0" smtClean="0"/>
              <a:t>b</a:t>
            </a:r>
            <a:r>
              <a:rPr lang="en-US" dirty="0" smtClean="0"/>
              <a:t>: The S-curve</a:t>
            </a:r>
            <a:endParaRPr lang="en-US" dirty="0"/>
          </a:p>
        </p:txBody>
      </p:sp>
      <p:sp>
        <p:nvSpPr>
          <p:cNvPr id="3" name="Content Placeholder 2"/>
          <p:cNvSpPr>
            <a:spLocks noGrp="1"/>
          </p:cNvSpPr>
          <p:nvPr>
            <p:ph idx="1"/>
          </p:nvPr>
        </p:nvSpPr>
        <p:spPr>
          <a:xfrm>
            <a:off x="457200" y="1371601"/>
            <a:ext cx="8229600" cy="1371600"/>
          </a:xfrm>
        </p:spPr>
        <p:txBody>
          <a:bodyPr/>
          <a:lstStyle/>
          <a:p>
            <a:r>
              <a:rPr lang="en-US" b="1" dirty="0" smtClean="0">
                <a:solidFill>
                  <a:srgbClr val="D60093"/>
                </a:solidFill>
              </a:rPr>
              <a:t>Picking </a:t>
            </a:r>
            <a:r>
              <a:rPr lang="en-US" b="1" i="1" dirty="0" smtClean="0">
                <a:solidFill>
                  <a:srgbClr val="D60093"/>
                </a:solidFill>
              </a:rPr>
              <a:t>r</a:t>
            </a:r>
            <a:r>
              <a:rPr lang="en-US" b="1" dirty="0" smtClean="0">
                <a:solidFill>
                  <a:srgbClr val="D60093"/>
                </a:solidFill>
              </a:rPr>
              <a:t> and </a:t>
            </a:r>
            <a:r>
              <a:rPr lang="en-US" b="1" i="1" dirty="0" smtClean="0">
                <a:solidFill>
                  <a:srgbClr val="D60093"/>
                </a:solidFill>
              </a:rPr>
              <a:t>b</a:t>
            </a:r>
            <a:r>
              <a:rPr lang="en-US" b="1" dirty="0" smtClean="0">
                <a:solidFill>
                  <a:srgbClr val="D60093"/>
                </a:solidFill>
              </a:rPr>
              <a:t> to get the best S-curve</a:t>
            </a:r>
            <a:endParaRPr lang="en-US" b="1" dirty="0" smtClean="0">
              <a:solidFill>
                <a:srgbClr val="D60093"/>
              </a:solidFill>
            </a:endParaRPr>
          </a:p>
          <a:p>
            <a:pPr lvl="1"/>
            <a:r>
              <a:rPr lang="en-US" dirty="0" smtClean="0"/>
              <a:t>50 hash-functions (r=5, b=10)</a:t>
            </a:r>
            <a:endParaRPr lang="en-US" dirty="0"/>
          </a:p>
        </p:txBody>
      </p:sp>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pic>
        <p:nvPicPr>
          <p:cNvPr id="1028" name="Picture 4"/>
          <p:cNvPicPr>
            <a:picLocks noChangeAspect="1" noChangeArrowheads="1"/>
          </p:cNvPicPr>
          <p:nvPr/>
        </p:nvPicPr>
        <p:blipFill>
          <a:blip r:embed="rId1" cstate="print"/>
          <a:srcRect/>
          <a:stretch>
            <a:fillRect/>
          </a:stretch>
        </p:blipFill>
        <p:spPr bwMode="auto">
          <a:xfrm>
            <a:off x="1828800" y="2427288"/>
            <a:ext cx="3906650" cy="3516312"/>
          </a:xfrm>
          <a:prstGeom prst="rect">
            <a:avLst/>
          </a:prstGeom>
          <a:noFill/>
          <a:ln w="9525">
            <a:noFill/>
            <a:miter lim="800000"/>
            <a:headEnd/>
            <a:tailEnd/>
          </a:ln>
          <a:effectLst/>
        </p:spPr>
      </p:pic>
      <p:cxnSp>
        <p:nvCxnSpPr>
          <p:cNvPr id="15" name="Straight Connector 14"/>
          <p:cNvCxnSpPr/>
          <p:nvPr/>
        </p:nvCxnSpPr>
        <p:spPr>
          <a:xfrm rot="5400000" flipH="1" flipV="1">
            <a:off x="2763252" y="4107700"/>
            <a:ext cx="2803360" cy="52136"/>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sp>
        <p:nvSpPr>
          <p:cNvPr id="19" name="Freeform 18"/>
          <p:cNvSpPr/>
          <p:nvPr/>
        </p:nvSpPr>
        <p:spPr>
          <a:xfrm>
            <a:off x="4193674" y="2718720"/>
            <a:ext cx="566821" cy="1053431"/>
          </a:xfrm>
          <a:custGeom>
            <a:avLst/>
            <a:gdLst>
              <a:gd name="connsiteX0" fmla="*/ 0 w 566821"/>
              <a:gd name="connsiteY0" fmla="*/ 1053431 h 1053431"/>
              <a:gd name="connsiteX1" fmla="*/ 32084 w 566821"/>
              <a:gd name="connsiteY1" fmla="*/ 0 h 1053431"/>
              <a:gd name="connsiteX2" fmla="*/ 566821 w 566821"/>
              <a:gd name="connsiteY2" fmla="*/ 0 h 1053431"/>
              <a:gd name="connsiteX3" fmla="*/ 422442 w 566821"/>
              <a:gd name="connsiteY3" fmla="*/ 96252 h 1053431"/>
              <a:gd name="connsiteX4" fmla="*/ 288758 w 566821"/>
              <a:gd name="connsiteY4" fmla="*/ 288757 h 1053431"/>
              <a:gd name="connsiteX5" fmla="*/ 165768 w 566821"/>
              <a:gd name="connsiteY5" fmla="*/ 572168 h 1053431"/>
              <a:gd name="connsiteX6" fmla="*/ 0 w 566821"/>
              <a:gd name="connsiteY6" fmla="*/ 1053431 h 105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821" h="1053431">
                <a:moveTo>
                  <a:pt x="0" y="1053431"/>
                </a:moveTo>
                <a:lnTo>
                  <a:pt x="32084" y="0"/>
                </a:lnTo>
                <a:lnTo>
                  <a:pt x="566821" y="0"/>
                </a:lnTo>
                <a:lnTo>
                  <a:pt x="422442" y="96252"/>
                </a:lnTo>
                <a:lnTo>
                  <a:pt x="288758" y="288757"/>
                </a:lnTo>
                <a:lnTo>
                  <a:pt x="165768" y="572168"/>
                </a:lnTo>
                <a:lnTo>
                  <a:pt x="0" y="1053431"/>
                </a:lnTo>
                <a:close/>
              </a:path>
            </a:pathLst>
          </a:cu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Freeform 19"/>
          <p:cNvSpPr/>
          <p:nvPr/>
        </p:nvSpPr>
        <p:spPr>
          <a:xfrm>
            <a:off x="3183021" y="3996741"/>
            <a:ext cx="973221" cy="1550736"/>
          </a:xfrm>
          <a:custGeom>
            <a:avLst/>
            <a:gdLst>
              <a:gd name="connsiteX0" fmla="*/ 973221 w 973221"/>
              <a:gd name="connsiteY0" fmla="*/ 0 h 1550736"/>
              <a:gd name="connsiteX1" fmla="*/ 941137 w 973221"/>
              <a:gd name="connsiteY1" fmla="*/ 1545389 h 1550736"/>
              <a:gd name="connsiteX2" fmla="*/ 0 w 973221"/>
              <a:gd name="connsiteY2" fmla="*/ 1550736 h 1550736"/>
              <a:gd name="connsiteX3" fmla="*/ 315495 w 973221"/>
              <a:gd name="connsiteY3" fmla="*/ 1374273 h 1550736"/>
              <a:gd name="connsiteX4" fmla="*/ 577516 w 973221"/>
              <a:gd name="connsiteY4" fmla="*/ 1016000 h 1550736"/>
              <a:gd name="connsiteX5" fmla="*/ 802105 w 973221"/>
              <a:gd name="connsiteY5" fmla="*/ 534736 h 1550736"/>
              <a:gd name="connsiteX6" fmla="*/ 973221 w 973221"/>
              <a:gd name="connsiteY6" fmla="*/ 0 h 155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221" h="1550736">
                <a:moveTo>
                  <a:pt x="973221" y="0"/>
                </a:moveTo>
                <a:lnTo>
                  <a:pt x="941137" y="1545389"/>
                </a:lnTo>
                <a:lnTo>
                  <a:pt x="0" y="1550736"/>
                </a:lnTo>
                <a:lnTo>
                  <a:pt x="315495" y="1374273"/>
                </a:lnTo>
                <a:lnTo>
                  <a:pt x="577516" y="1016000"/>
                </a:lnTo>
                <a:lnTo>
                  <a:pt x="802105" y="534736"/>
                </a:lnTo>
                <a:lnTo>
                  <a:pt x="973221"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5791200" y="4876800"/>
            <a:ext cx="3101618" cy="646331"/>
          </a:xfrm>
          <a:prstGeom prst="rect">
            <a:avLst/>
          </a:prstGeom>
          <a:noFill/>
        </p:spPr>
        <p:txBody>
          <a:bodyPr wrap="none" rtlCol="0">
            <a:spAutoFit/>
          </a:bodyPr>
          <a:lstStyle/>
          <a:p>
            <a:r>
              <a:rPr lang="en-US" b="1" dirty="0" smtClean="0">
                <a:solidFill>
                  <a:schemeClr val="accent2"/>
                </a:solidFill>
              </a:rPr>
              <a:t>Blue area</a:t>
            </a:r>
            <a:r>
              <a:rPr lang="en-US" b="1" dirty="0" smtClean="0"/>
              <a:t>:</a:t>
            </a:r>
            <a:r>
              <a:rPr lang="en-US" dirty="0" smtClean="0"/>
              <a:t> False Negative rate</a:t>
            </a:r>
            <a:endParaRPr lang="en-US" dirty="0" smtClean="0"/>
          </a:p>
          <a:p>
            <a:r>
              <a:rPr lang="en-US" b="1" dirty="0" smtClean="0">
                <a:solidFill>
                  <a:schemeClr val="accent4"/>
                </a:solidFill>
              </a:rPr>
              <a:t>Green area</a:t>
            </a:r>
            <a:r>
              <a:rPr lang="en-US" b="1" dirty="0" smtClean="0"/>
              <a:t>:</a:t>
            </a:r>
            <a:r>
              <a:rPr lang="en-US" dirty="0" smtClean="0"/>
              <a:t> False Positive rate</a:t>
            </a:r>
            <a:endParaRPr lang="en-US" dirty="0"/>
          </a:p>
        </p:txBody>
      </p:sp>
      <p:sp>
        <p:nvSpPr>
          <p:cNvPr id="22" name="TextBox 21"/>
          <p:cNvSpPr txBox="1"/>
          <p:nvPr/>
        </p:nvSpPr>
        <p:spPr>
          <a:xfrm>
            <a:off x="3505200" y="5791200"/>
            <a:ext cx="1095172" cy="369332"/>
          </a:xfrm>
          <a:prstGeom prst="rect">
            <a:avLst/>
          </a:prstGeom>
          <a:noFill/>
        </p:spPr>
        <p:txBody>
          <a:bodyPr wrap="none" rtlCol="0">
            <a:spAutoFit/>
          </a:bodyPr>
          <a:lstStyle/>
          <a:p>
            <a:r>
              <a:rPr lang="en-US" dirty="0" smtClean="0"/>
              <a:t>Similarity</a:t>
            </a:r>
            <a:endParaRPr lang="en-US" dirty="0"/>
          </a:p>
        </p:txBody>
      </p:sp>
      <p:sp>
        <p:nvSpPr>
          <p:cNvPr id="23" name="TextBox 22"/>
          <p:cNvSpPr txBox="1"/>
          <p:nvPr/>
        </p:nvSpPr>
        <p:spPr>
          <a:xfrm rot="16200000">
            <a:off x="784387" y="3940013"/>
            <a:ext cx="2305759" cy="369332"/>
          </a:xfrm>
          <a:prstGeom prst="rect">
            <a:avLst/>
          </a:prstGeom>
          <a:noFill/>
        </p:spPr>
        <p:txBody>
          <a:bodyPr wrap="none" rtlCol="0">
            <a:spAutoFit/>
          </a:bodyPr>
          <a:lstStyle/>
          <a:p>
            <a:r>
              <a:rPr lang="en-US" dirty="0" smtClean="0"/>
              <a:t>Prob. sharing a bucket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smtClean="0"/>
              <a:t>LSH Summary</a:t>
            </a:r>
            <a:endParaRPr lang="en-US" smtClean="0"/>
          </a:p>
        </p:txBody>
      </p:sp>
      <p:sp>
        <p:nvSpPr>
          <p:cNvPr id="23555" name="Rectangle 3"/>
          <p:cNvSpPr>
            <a:spLocks noGrp="1" noChangeArrowheads="1"/>
          </p:cNvSpPr>
          <p:nvPr>
            <p:ph idx="1"/>
          </p:nvPr>
        </p:nvSpPr>
        <p:spPr>
          <a:xfrm>
            <a:off x="457200" y="1295400"/>
            <a:ext cx="7924800" cy="5257801"/>
          </a:xfrm>
        </p:spPr>
        <p:txBody>
          <a:bodyPr/>
          <a:lstStyle/>
          <a:p>
            <a:pPr>
              <a:lnSpc>
                <a:spcPct val="90000"/>
              </a:lnSpc>
            </a:pPr>
            <a:r>
              <a:rPr lang="en-US" dirty="0" smtClean="0">
                <a:solidFill>
                  <a:srgbClr val="0000FF"/>
                </a:solidFill>
              </a:rPr>
              <a:t>Tune </a:t>
            </a:r>
            <a:r>
              <a:rPr lang="en-US" b="1" i="1" dirty="0" smtClean="0">
                <a:solidFill>
                  <a:srgbClr val="0000FF"/>
                </a:solidFill>
              </a:rPr>
              <a:t>M, b, r</a:t>
            </a:r>
            <a:r>
              <a:rPr lang="en-US" dirty="0" smtClean="0">
                <a:solidFill>
                  <a:srgbClr val="0000FF"/>
                </a:solidFill>
              </a:rPr>
              <a:t> to get almost all pairs with similar signatures, but eliminate most pairs that do not have similar signatures</a:t>
            </a:r>
            <a:endParaRPr lang="en-US" dirty="0" smtClean="0">
              <a:solidFill>
                <a:srgbClr val="0000FF"/>
              </a:solidFill>
            </a:endParaRPr>
          </a:p>
          <a:p>
            <a:pPr lvl="8">
              <a:lnSpc>
                <a:spcPct val="90000"/>
              </a:lnSpc>
            </a:pPr>
            <a:endParaRPr lang="en-US" dirty="0" smtClean="0"/>
          </a:p>
          <a:p>
            <a:pPr>
              <a:lnSpc>
                <a:spcPct val="90000"/>
              </a:lnSpc>
            </a:pPr>
            <a:r>
              <a:rPr lang="en-US" dirty="0" smtClean="0"/>
              <a:t>Check in main memory that </a:t>
            </a:r>
            <a:r>
              <a:rPr lang="en-US" b="1" dirty="0" smtClean="0"/>
              <a:t>candidate pairs</a:t>
            </a:r>
            <a:r>
              <a:rPr lang="en-US" dirty="0" smtClean="0"/>
              <a:t> really do have </a:t>
            </a:r>
            <a:r>
              <a:rPr lang="en-US" b="1" dirty="0" smtClean="0"/>
              <a:t>similar signatures</a:t>
            </a:r>
            <a:endParaRPr lang="en-US" b="1" dirty="0" smtClean="0"/>
          </a:p>
          <a:p>
            <a:pPr lvl="8">
              <a:lnSpc>
                <a:spcPct val="90000"/>
              </a:lnSpc>
            </a:pPr>
            <a:endParaRPr lang="en-US" dirty="0" smtClean="0"/>
          </a:p>
          <a:p>
            <a:pPr>
              <a:lnSpc>
                <a:spcPct val="90000"/>
              </a:lnSpc>
            </a:pPr>
            <a:r>
              <a:rPr lang="en-US" b="1" dirty="0" smtClean="0">
                <a:solidFill>
                  <a:srgbClr val="D60093"/>
                </a:solidFill>
              </a:rPr>
              <a:t>Optional:</a:t>
            </a:r>
            <a:r>
              <a:rPr lang="en-US" dirty="0" smtClean="0">
                <a:solidFill>
                  <a:srgbClr val="D60093"/>
                </a:solidFill>
              </a:rPr>
              <a:t> </a:t>
            </a:r>
            <a:r>
              <a:rPr lang="en-US" dirty="0" smtClean="0"/>
              <a:t>In another pass through data, check that the remaining candidate pairs really represent similar documents</a:t>
            </a:r>
            <a:endParaRPr lang="en-US" dirty="0" smtClean="0"/>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en-US" smtClean="0"/>
              <a:t>Summary: 3 Steps</a:t>
            </a:r>
            <a:endParaRPr lang="en-US" dirty="0"/>
          </a:p>
        </p:txBody>
      </p:sp>
      <p:sp>
        <p:nvSpPr>
          <p:cNvPr id="62467" name="Rectangle 3"/>
          <p:cNvSpPr>
            <a:spLocks noGrp="1" noChangeArrowheads="1"/>
          </p:cNvSpPr>
          <p:nvPr>
            <p:ph idx="1"/>
          </p:nvPr>
        </p:nvSpPr>
        <p:spPr>
          <a:xfrm>
            <a:off x="457200" y="1295400"/>
            <a:ext cx="8534400" cy="5257801"/>
          </a:xfrm>
        </p:spPr>
        <p:txBody>
          <a:bodyPr>
            <a:normAutofit fontScale="92500"/>
          </a:bodyPr>
          <a:lstStyle/>
          <a:p>
            <a:r>
              <a:rPr lang="en-US" b="1" dirty="0" smtClean="0">
                <a:solidFill>
                  <a:srgbClr val="D60093"/>
                </a:solidFill>
              </a:rPr>
              <a:t>Shingling:</a:t>
            </a:r>
            <a:r>
              <a:rPr lang="en-US" dirty="0" smtClean="0"/>
              <a:t> Convert documents to sets</a:t>
            </a:r>
            <a:endParaRPr lang="en-US" dirty="0" smtClean="0"/>
          </a:p>
          <a:p>
            <a:pPr lvl="1"/>
            <a:r>
              <a:rPr lang="en-US" dirty="0" smtClean="0">
                <a:solidFill>
                  <a:srgbClr val="0000FF"/>
                </a:solidFill>
              </a:rPr>
              <a:t>We used hashing to assign each shingle an ID</a:t>
            </a:r>
            <a:endParaRPr lang="en-US" dirty="0" smtClean="0">
              <a:solidFill>
                <a:srgbClr val="0000FF"/>
              </a:solidFill>
            </a:endParaRPr>
          </a:p>
          <a:p>
            <a:r>
              <a:rPr lang="en-US" b="1" dirty="0" smtClean="0">
                <a:solidFill>
                  <a:srgbClr val="D60093"/>
                </a:solidFill>
              </a:rPr>
              <a:t>Min-Hashing: </a:t>
            </a:r>
            <a:r>
              <a:rPr lang="en-US" dirty="0" smtClean="0"/>
              <a:t>Convert large sets to short signatures, while preserving similarity</a:t>
            </a:r>
            <a:endParaRPr lang="en-US" dirty="0" smtClean="0"/>
          </a:p>
          <a:p>
            <a:pPr lvl="1"/>
            <a:r>
              <a:rPr lang="en-US" dirty="0" smtClean="0">
                <a:solidFill>
                  <a:srgbClr val="0000FF"/>
                </a:solidFill>
              </a:rPr>
              <a:t>We used </a:t>
            </a:r>
            <a:r>
              <a:rPr lang="en-US" b="1" dirty="0" smtClean="0">
                <a:solidFill>
                  <a:srgbClr val="0000FF"/>
                </a:solidFill>
              </a:rPr>
              <a:t>similarity preserving hashing</a:t>
            </a:r>
            <a:r>
              <a:rPr lang="en-US" dirty="0" smtClean="0">
                <a:solidFill>
                  <a:srgbClr val="0000FF"/>
                </a:solidFill>
              </a:rPr>
              <a:t> to generate signatures with property </a:t>
            </a:r>
            <a:r>
              <a:rPr lang="en-US" b="1" dirty="0" err="1">
                <a:solidFill>
                  <a:srgbClr val="0000FF"/>
                </a:solidFill>
              </a:rPr>
              <a:t>Pr</a:t>
            </a:r>
            <a:r>
              <a:rPr lang="en-US" b="1" dirty="0">
                <a:solidFill>
                  <a:srgbClr val="0000FF"/>
                </a:solidFill>
              </a:rPr>
              <a:t>[</a:t>
            </a:r>
            <a:r>
              <a:rPr lang="en-US" b="1" i="1" dirty="0">
                <a:solidFill>
                  <a:srgbClr val="0000FF"/>
                </a:solidFill>
              </a:rPr>
              <a:t>h</a:t>
            </a:r>
            <a:r>
              <a:rPr lang="en-US" b="1" baseline="-25000" dirty="0">
                <a:solidFill>
                  <a:srgbClr val="0000FF"/>
                </a:solidFill>
                <a:sym typeface="Symbol" panose="05050102010706020507"/>
              </a:rPr>
              <a:t></a:t>
            </a:r>
            <a:r>
              <a:rPr lang="en-US" b="1" dirty="0">
                <a:solidFill>
                  <a:srgbClr val="0000FF"/>
                </a:solidFill>
              </a:rPr>
              <a:t>(C</a:t>
            </a:r>
            <a:r>
              <a:rPr lang="en-US" b="1" baseline="-25000" dirty="0">
                <a:solidFill>
                  <a:srgbClr val="0000FF"/>
                </a:solidFill>
              </a:rPr>
              <a:t>1</a:t>
            </a:r>
            <a:r>
              <a:rPr lang="en-US" b="1" dirty="0">
                <a:solidFill>
                  <a:srgbClr val="0000FF"/>
                </a:solidFill>
              </a:rPr>
              <a:t>) = </a:t>
            </a:r>
            <a:r>
              <a:rPr lang="en-US" b="1" i="1" dirty="0">
                <a:solidFill>
                  <a:srgbClr val="0000FF"/>
                </a:solidFill>
              </a:rPr>
              <a:t>h</a:t>
            </a:r>
            <a:r>
              <a:rPr lang="en-US" b="1" baseline="-25000" dirty="0">
                <a:solidFill>
                  <a:srgbClr val="0000FF"/>
                </a:solidFill>
                <a:sym typeface="Symbol" panose="05050102010706020507"/>
              </a:rPr>
              <a:t></a:t>
            </a:r>
            <a:r>
              <a:rPr lang="en-US" b="1" dirty="0">
                <a:solidFill>
                  <a:srgbClr val="0000FF"/>
                </a:solidFill>
              </a:rPr>
              <a:t>(C</a:t>
            </a:r>
            <a:r>
              <a:rPr lang="en-US" b="1" baseline="-25000" dirty="0">
                <a:solidFill>
                  <a:srgbClr val="0000FF"/>
                </a:solidFill>
              </a:rPr>
              <a:t>2</a:t>
            </a:r>
            <a:r>
              <a:rPr lang="en-US" b="1" dirty="0">
                <a:solidFill>
                  <a:srgbClr val="0000FF"/>
                </a:solidFill>
              </a:rPr>
              <a:t>)] = </a:t>
            </a:r>
            <a:r>
              <a:rPr lang="en-US" b="1" i="1" dirty="0" err="1">
                <a:solidFill>
                  <a:srgbClr val="0000FF"/>
                </a:solidFill>
              </a:rPr>
              <a:t>sim</a:t>
            </a:r>
            <a:r>
              <a:rPr lang="en-US" b="1" dirty="0">
                <a:solidFill>
                  <a:srgbClr val="0000FF"/>
                </a:solidFill>
              </a:rPr>
              <a:t>(C</a:t>
            </a:r>
            <a:r>
              <a:rPr lang="en-US" b="1" baseline="-25000" dirty="0">
                <a:solidFill>
                  <a:srgbClr val="0000FF"/>
                </a:solidFill>
              </a:rPr>
              <a:t>1</a:t>
            </a:r>
            <a:r>
              <a:rPr lang="en-US" b="1" dirty="0">
                <a:solidFill>
                  <a:srgbClr val="0000FF"/>
                </a:solidFill>
              </a:rPr>
              <a:t>, C</a:t>
            </a:r>
            <a:r>
              <a:rPr lang="en-US" b="1" baseline="-25000" dirty="0">
                <a:solidFill>
                  <a:srgbClr val="0000FF"/>
                </a:solidFill>
              </a:rPr>
              <a:t>2</a:t>
            </a:r>
            <a:r>
              <a:rPr lang="en-US" b="1" dirty="0" smtClean="0">
                <a:solidFill>
                  <a:srgbClr val="0000FF"/>
                </a:solidFill>
              </a:rPr>
              <a:t>)</a:t>
            </a:r>
            <a:endParaRPr lang="en-US" dirty="0" smtClean="0">
              <a:solidFill>
                <a:srgbClr val="0000FF"/>
              </a:solidFill>
            </a:endParaRPr>
          </a:p>
          <a:p>
            <a:pPr lvl="1"/>
            <a:r>
              <a:rPr lang="en-US" dirty="0">
                <a:solidFill>
                  <a:srgbClr val="0000FF"/>
                </a:solidFill>
              </a:rPr>
              <a:t>We used hashing to </a:t>
            </a:r>
            <a:r>
              <a:rPr lang="en-US" dirty="0" smtClean="0">
                <a:solidFill>
                  <a:srgbClr val="0000FF"/>
                </a:solidFill>
              </a:rPr>
              <a:t>get around generating </a:t>
            </a:r>
            <a:r>
              <a:rPr lang="en-US" dirty="0">
                <a:solidFill>
                  <a:srgbClr val="0000FF"/>
                </a:solidFill>
              </a:rPr>
              <a:t>random permutations</a:t>
            </a:r>
            <a:endParaRPr lang="en-US" dirty="0">
              <a:solidFill>
                <a:srgbClr val="0000FF"/>
              </a:solidFill>
            </a:endParaRPr>
          </a:p>
          <a:p>
            <a:r>
              <a:rPr lang="en-US" b="1" smtClean="0">
                <a:solidFill>
                  <a:srgbClr val="D60093"/>
                </a:solidFill>
              </a:rPr>
              <a:t>Locality-Sensitive Hashing</a:t>
            </a:r>
            <a:r>
              <a:rPr lang="en-US" b="1" dirty="0" smtClean="0">
                <a:solidFill>
                  <a:srgbClr val="D60093"/>
                </a:solidFill>
              </a:rPr>
              <a:t>: </a:t>
            </a:r>
            <a:r>
              <a:rPr lang="en-US" dirty="0" smtClean="0"/>
              <a:t>Focus on pairs of signatures likely to be from similar documents</a:t>
            </a:r>
            <a:endParaRPr lang="en-US" dirty="0" smtClean="0"/>
          </a:p>
          <a:p>
            <a:pPr lvl="1"/>
            <a:r>
              <a:rPr lang="en-US" dirty="0">
                <a:solidFill>
                  <a:srgbClr val="0000FF"/>
                </a:solidFill>
              </a:rPr>
              <a:t>We used hashing to </a:t>
            </a:r>
            <a:r>
              <a:rPr lang="en-US" dirty="0" smtClean="0">
                <a:solidFill>
                  <a:srgbClr val="0000FF"/>
                </a:solidFill>
              </a:rPr>
              <a:t>find </a:t>
            </a:r>
            <a:r>
              <a:rPr lang="en-US" b="1" dirty="0" smtClean="0">
                <a:solidFill>
                  <a:srgbClr val="0000FF"/>
                </a:solidFill>
              </a:rPr>
              <a:t>candidate pairs</a:t>
            </a:r>
            <a:r>
              <a:rPr lang="en-US" dirty="0" smtClean="0">
                <a:solidFill>
                  <a:srgbClr val="0000FF"/>
                </a:solidFill>
              </a:rPr>
              <a:t> of similarity </a:t>
            </a:r>
            <a:r>
              <a:rPr lang="en-US" dirty="0" smtClean="0">
                <a:solidFill>
                  <a:srgbClr val="0000FF"/>
                </a:solidFill>
                <a:sym typeface="Symbol" panose="05050102010706020507"/>
              </a:rPr>
              <a:t> </a:t>
            </a:r>
            <a:r>
              <a:rPr lang="en-US" b="1" dirty="0" smtClean="0">
                <a:solidFill>
                  <a:srgbClr val="0000FF"/>
                </a:solidFill>
              </a:rPr>
              <a:t>s</a:t>
            </a:r>
            <a:endParaRPr lang="en-US" b="1" dirty="0" smtClean="0"/>
          </a:p>
          <a:p>
            <a:pPr lvl="1"/>
            <a:endParaRPr lang="en-US" dirty="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4" name="Slide Number Placeholder 5"/>
          <p:cNvSpPr>
            <a:spLocks noGrp="1"/>
          </p:cNvSpPr>
          <p:nvPr>
            <p:ph type="sldNum" sz="quarter" idx="12"/>
          </p:nvPr>
        </p:nvSpPr>
        <p:spPr/>
        <p:txBody>
          <a:bodyPr/>
          <a:lstStyle/>
          <a:p>
            <a:fld id="{39524C00-7883-447F-993D-93A8BDF0ACB6}" type="slidenum">
              <a:rPr lang="en-US" smtClean="0"/>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ChangeArrowheads="1"/>
          </p:cNvSpPr>
          <p:nvPr>
            <p:ph type="title"/>
          </p:nvPr>
        </p:nvSpPr>
        <p:spPr/>
        <p:txBody>
          <a:bodyPr/>
          <a:lstStyle/>
          <a:p>
            <a:r>
              <a:rPr lang="en-US" dirty="0" smtClean="0"/>
              <a:t>A Common Metaphor</a:t>
            </a:r>
            <a:endParaRPr lang="en-US" dirty="0" smtClean="0"/>
          </a:p>
        </p:txBody>
      </p:sp>
      <p:sp>
        <p:nvSpPr>
          <p:cNvPr id="187395" name="Rectangle 3"/>
          <p:cNvSpPr>
            <a:spLocks noGrp="1" noChangeArrowheads="1"/>
          </p:cNvSpPr>
          <p:nvPr>
            <p:ph idx="1"/>
          </p:nvPr>
        </p:nvSpPr>
        <p:spPr>
          <a:xfrm>
            <a:off x="457200" y="1295400"/>
            <a:ext cx="8229600" cy="5410200"/>
          </a:xfrm>
        </p:spPr>
        <p:txBody>
          <a:bodyPr>
            <a:normAutofit/>
          </a:bodyPr>
          <a:lstStyle/>
          <a:p>
            <a:pPr>
              <a:lnSpc>
                <a:spcPct val="90000"/>
              </a:lnSpc>
            </a:pPr>
            <a:r>
              <a:rPr lang="en-US" b="1" dirty="0" smtClean="0"/>
              <a:t>Many problems can be expressed as </a:t>
            </a:r>
            <a:br>
              <a:rPr lang="en-US" b="1" dirty="0" smtClean="0"/>
            </a:br>
            <a:r>
              <a:rPr lang="en-US" b="1" dirty="0" smtClean="0"/>
              <a:t>finding “similar” sets:</a:t>
            </a:r>
            <a:endParaRPr lang="en-US" b="1" dirty="0" smtClean="0"/>
          </a:p>
          <a:p>
            <a:pPr lvl="1">
              <a:lnSpc>
                <a:spcPct val="90000"/>
              </a:lnSpc>
            </a:pPr>
            <a:r>
              <a:rPr lang="en-US" b="1" dirty="0" smtClean="0">
                <a:solidFill>
                  <a:srgbClr val="0000FF"/>
                </a:solidFill>
              </a:rPr>
              <a:t>Find near-neighbors in </a:t>
            </a:r>
            <a:r>
              <a:rPr lang="en-US" b="1" u="sng" dirty="0" smtClean="0">
                <a:solidFill>
                  <a:srgbClr val="0000FF"/>
                </a:solidFill>
              </a:rPr>
              <a:t>high-dimensional</a:t>
            </a:r>
            <a:r>
              <a:rPr lang="en-US" b="1" dirty="0" smtClean="0">
                <a:solidFill>
                  <a:srgbClr val="0000FF"/>
                </a:solidFill>
              </a:rPr>
              <a:t> space</a:t>
            </a:r>
            <a:endParaRPr lang="en-US" b="1" dirty="0" smtClean="0">
              <a:solidFill>
                <a:srgbClr val="0000FF"/>
              </a:solidFill>
            </a:endParaRPr>
          </a:p>
          <a:p>
            <a:pPr>
              <a:lnSpc>
                <a:spcPct val="90000"/>
              </a:lnSpc>
            </a:pPr>
            <a:r>
              <a:rPr lang="en-US" b="1" dirty="0" smtClean="0">
                <a:solidFill>
                  <a:srgbClr val="FF0066"/>
                </a:solidFill>
              </a:rPr>
              <a:t>Examples:</a:t>
            </a:r>
            <a:endParaRPr lang="en-US" b="1" dirty="0" smtClean="0">
              <a:solidFill>
                <a:srgbClr val="FF0066"/>
              </a:solidFill>
            </a:endParaRPr>
          </a:p>
          <a:p>
            <a:pPr lvl="1">
              <a:lnSpc>
                <a:spcPct val="90000"/>
              </a:lnSpc>
            </a:pPr>
            <a:r>
              <a:rPr lang="en-US" b="1" dirty="0" smtClean="0"/>
              <a:t>Pages with similar words</a:t>
            </a:r>
            <a:endParaRPr lang="en-US" b="1" dirty="0" smtClean="0"/>
          </a:p>
          <a:p>
            <a:pPr lvl="2">
              <a:lnSpc>
                <a:spcPct val="90000"/>
              </a:lnSpc>
            </a:pPr>
            <a:r>
              <a:rPr lang="en-US" dirty="0" smtClean="0"/>
              <a:t>For duplicate detection, classification by topic</a:t>
            </a:r>
            <a:endParaRPr lang="en-US" dirty="0" smtClean="0"/>
          </a:p>
          <a:p>
            <a:pPr lvl="1">
              <a:lnSpc>
                <a:spcPct val="90000"/>
              </a:lnSpc>
            </a:pPr>
            <a:r>
              <a:rPr lang="en-US" b="1" dirty="0" smtClean="0"/>
              <a:t>Customers who purchased similar products</a:t>
            </a:r>
            <a:endParaRPr lang="en-US" b="1" dirty="0" smtClean="0"/>
          </a:p>
          <a:p>
            <a:pPr lvl="2">
              <a:lnSpc>
                <a:spcPct val="90000"/>
              </a:lnSpc>
            </a:pPr>
            <a:r>
              <a:rPr lang="en-US" dirty="0" smtClean="0"/>
              <a:t>Products with similar customer sets</a:t>
            </a:r>
            <a:endParaRPr lang="en-US" dirty="0" smtClean="0"/>
          </a:p>
          <a:p>
            <a:pPr lvl="1">
              <a:lnSpc>
                <a:spcPct val="90000"/>
              </a:lnSpc>
            </a:pPr>
            <a:r>
              <a:rPr lang="en-US" b="1" dirty="0" smtClean="0"/>
              <a:t>Images with similar features</a:t>
            </a:r>
            <a:endParaRPr lang="en-US" b="1" dirty="0" smtClean="0"/>
          </a:p>
          <a:p>
            <a:pPr lvl="2">
              <a:lnSpc>
                <a:spcPct val="90000"/>
              </a:lnSpc>
            </a:pPr>
            <a:r>
              <a:rPr lang="en-US" dirty="0" smtClean="0"/>
              <a:t>Users who visited similar websites</a:t>
            </a:r>
            <a:endParaRPr lang="en-US" dirty="0" smtClean="0"/>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pic>
        <p:nvPicPr>
          <p:cNvPr id="7" name="Picture 2" descr="teaser_input"/>
          <p:cNvPicPr>
            <a:picLocks noChangeAspect="1" noChangeArrowheads="1"/>
          </p:cNvPicPr>
          <p:nvPr/>
        </p:nvPicPr>
        <p:blipFill>
          <a:blip r:embed="rId1" cstate="print"/>
          <a:srcRect/>
          <a:stretch>
            <a:fillRect/>
          </a:stretch>
        </p:blipFill>
        <p:spPr bwMode="auto">
          <a:xfrm>
            <a:off x="7417594" y="4800600"/>
            <a:ext cx="1421606" cy="1066800"/>
          </a:xfrm>
          <a:prstGeom prst="rect">
            <a:avLst/>
          </a:prstGeom>
          <a:noFill/>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for Today’s Lecture</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57200" y="1295400"/>
                <a:ext cx="8610600" cy="5562600"/>
              </a:xfrm>
            </p:spPr>
            <p:txBody>
              <a:bodyPr>
                <a:normAutofit fontScale="92500" lnSpcReduction="10000"/>
              </a:bodyPr>
              <a:lstStyle/>
              <a:p>
                <a:r>
                  <a:rPr lang="en-US" b="1" dirty="0" smtClean="0">
                    <a:solidFill>
                      <a:srgbClr val="FF0066"/>
                    </a:solidFill>
                  </a:rPr>
                  <a:t>Given: High dimensional data points </a:t>
                </a:r>
                <a14:m>
                  <m:oMath xmlns:m="http://schemas.openxmlformats.org/officeDocument/2006/math">
                    <m:sSub>
                      <m:sSubPr>
                        <m:ctrlPr>
                          <a:rPr lang="en-US" b="1" i="1" dirty="0" smtClean="0">
                            <a:solidFill>
                              <a:srgbClr val="FF0066"/>
                            </a:solidFill>
                            <a:latin typeface="Cambria Math" panose="02040503050406030204"/>
                          </a:rPr>
                        </m:ctrlPr>
                      </m:sSubPr>
                      <m:e>
                        <m:r>
                          <a:rPr lang="en-US" b="1" i="1" dirty="0" smtClean="0">
                            <a:solidFill>
                              <a:srgbClr val="FF0066"/>
                            </a:solidFill>
                            <a:latin typeface="Cambria Math" panose="02040503050406030204"/>
                          </a:rPr>
                          <m:t>𝒙</m:t>
                        </m:r>
                      </m:e>
                      <m:sub>
                        <m:r>
                          <a:rPr lang="en-US" b="1" i="1" dirty="0" smtClean="0">
                            <a:solidFill>
                              <a:srgbClr val="FF0066"/>
                            </a:solidFill>
                            <a:latin typeface="Cambria Math" panose="02040503050406030204"/>
                          </a:rPr>
                          <m:t>𝟏</m:t>
                        </m:r>
                      </m:sub>
                    </m:sSub>
                    <m:r>
                      <a:rPr lang="en-US" b="1" i="1" dirty="0" smtClean="0">
                        <a:solidFill>
                          <a:srgbClr val="FF0066"/>
                        </a:solidFill>
                        <a:latin typeface="Cambria Math" panose="02040503050406030204"/>
                      </a:rPr>
                      <m:t>, </m:t>
                    </m:r>
                    <m:sSub>
                      <m:sSubPr>
                        <m:ctrlPr>
                          <a:rPr lang="en-US" b="1" i="1" dirty="0" smtClean="0">
                            <a:solidFill>
                              <a:srgbClr val="FF0066"/>
                            </a:solidFill>
                            <a:latin typeface="Cambria Math" panose="02040503050406030204"/>
                          </a:rPr>
                        </m:ctrlPr>
                      </m:sSubPr>
                      <m:e>
                        <m:r>
                          <a:rPr lang="en-US" b="1" i="1" dirty="0" smtClean="0">
                            <a:solidFill>
                              <a:srgbClr val="FF0066"/>
                            </a:solidFill>
                            <a:latin typeface="Cambria Math" panose="02040503050406030204"/>
                          </a:rPr>
                          <m:t>𝒙</m:t>
                        </m:r>
                      </m:e>
                      <m:sub>
                        <m:r>
                          <a:rPr lang="en-US" b="1" i="1" dirty="0" smtClean="0">
                            <a:solidFill>
                              <a:srgbClr val="FF0066"/>
                            </a:solidFill>
                            <a:latin typeface="Cambria Math" panose="02040503050406030204"/>
                          </a:rPr>
                          <m:t>𝟐</m:t>
                        </m:r>
                      </m:sub>
                    </m:sSub>
                    <m:r>
                      <a:rPr lang="en-US" b="1" i="1" dirty="0" smtClean="0">
                        <a:solidFill>
                          <a:srgbClr val="FF0066"/>
                        </a:solidFill>
                        <a:latin typeface="Cambria Math" panose="02040503050406030204"/>
                      </a:rPr>
                      <m:t>, …</m:t>
                    </m:r>
                  </m:oMath>
                </a14:m>
                <a:endParaRPr lang="en-US" b="1" dirty="0" smtClean="0">
                  <a:solidFill>
                    <a:srgbClr val="FF0066"/>
                  </a:solidFill>
                </a:endParaRPr>
              </a:p>
              <a:p>
                <a:pPr lvl="1"/>
                <a:r>
                  <a:rPr lang="en-US" b="1" dirty="0" smtClean="0"/>
                  <a:t>For example:</a:t>
                </a:r>
                <a:r>
                  <a:rPr lang="en-US" dirty="0" smtClean="0"/>
                  <a:t> Image is a long vector of pixel colors</a:t>
                </a:r>
                <a:endParaRPr lang="en-US" dirty="0" smtClean="0"/>
              </a:p>
              <a:p>
                <a:pPr marL="457200" lvl="1" indent="0">
                  <a:buNone/>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a:rPr>
                          </m:ctrlPr>
                        </m:dPr>
                        <m:e>
                          <m:m>
                            <m:mPr>
                              <m:mcs>
                                <m:mc>
                                  <m:mcPr>
                                    <m:count m:val="3"/>
                                    <m:mcJc m:val="center"/>
                                  </m:mcPr>
                                </m:mc>
                              </m:mcs>
                              <m:ctrlPr>
                                <a:rPr lang="en-US" i="1">
                                  <a:latin typeface="Cambria Math" panose="02040503050406030204"/>
                                </a:rPr>
                              </m:ctrlPr>
                            </m:mPr>
                            <m:mr>
                              <m:e>
                                <m:r>
                                  <m:rPr>
                                    <m:brk m:alnAt="7"/>
                                  </m:rPr>
                                  <a:rPr lang="en-US" i="1">
                                    <a:latin typeface="Cambria Math" panose="02040503050406030204"/>
                                  </a:rPr>
                                  <m:t>1</m:t>
                                </m:r>
                              </m:e>
                              <m:e>
                                <m:r>
                                  <a:rPr lang="en-US" i="1">
                                    <a:latin typeface="Cambria Math" panose="02040503050406030204"/>
                                  </a:rPr>
                                  <m:t>2</m:t>
                                </m:r>
                              </m:e>
                              <m:e>
                                <m:r>
                                  <a:rPr lang="en-US" i="1">
                                    <a:latin typeface="Cambria Math" panose="02040503050406030204"/>
                                  </a:rPr>
                                  <m:t>1</m:t>
                                </m:r>
                              </m:e>
                            </m:mr>
                            <m:mr>
                              <m:e>
                                <m:r>
                                  <a:rPr lang="en-US" i="1">
                                    <a:latin typeface="Cambria Math" panose="02040503050406030204"/>
                                  </a:rPr>
                                  <m:t>0</m:t>
                                </m:r>
                              </m:e>
                              <m:e>
                                <m:r>
                                  <a:rPr lang="en-US" i="1">
                                    <a:latin typeface="Cambria Math" panose="02040503050406030204"/>
                                  </a:rPr>
                                  <m:t>2</m:t>
                                </m:r>
                              </m:e>
                              <m:e>
                                <m:r>
                                  <a:rPr lang="en-US" i="1">
                                    <a:latin typeface="Cambria Math" panose="02040503050406030204"/>
                                  </a:rPr>
                                  <m:t>1</m:t>
                                </m:r>
                              </m:e>
                            </m:mr>
                            <m:mr>
                              <m:e>
                                <m:r>
                                  <a:rPr lang="en-US" i="1">
                                    <a:latin typeface="Cambria Math" panose="02040503050406030204"/>
                                  </a:rPr>
                                  <m:t>0</m:t>
                                </m:r>
                              </m:e>
                              <m:e>
                                <m:r>
                                  <a:rPr lang="en-US" i="1">
                                    <a:latin typeface="Cambria Math" panose="02040503050406030204"/>
                                  </a:rPr>
                                  <m:t>1</m:t>
                                </m:r>
                              </m:e>
                              <m:e>
                                <m:r>
                                  <a:rPr lang="en-US" i="1">
                                    <a:latin typeface="Cambria Math" panose="02040503050406030204"/>
                                  </a:rPr>
                                  <m:t>0</m:t>
                                </m:r>
                              </m:e>
                            </m:mr>
                          </m:m>
                        </m:e>
                      </m:d>
                      <m:r>
                        <a:rPr lang="en-US" b="0" i="1" smtClean="0">
                          <a:latin typeface="Cambria Math" panose="02040503050406030204"/>
                        </a:rPr>
                        <m:t>→[</m:t>
                      </m:r>
                      <m:r>
                        <a:rPr lang="en-US" b="0" i="1" smtClean="0">
                          <a:latin typeface="Cambria Math" panose="02040503050406030204"/>
                        </a:rPr>
                        <m:t>1</m:t>
                      </m:r>
                      <m:r>
                        <a:rPr lang="en-US" b="0" i="1" smtClean="0">
                          <a:latin typeface="Cambria Math" panose="02040503050406030204"/>
                        </a:rPr>
                        <m:t> </m:t>
                      </m:r>
                      <m:r>
                        <a:rPr lang="en-US" b="0" i="1" smtClean="0">
                          <a:latin typeface="Cambria Math" panose="02040503050406030204"/>
                        </a:rPr>
                        <m:t>2</m:t>
                      </m:r>
                      <m:r>
                        <a:rPr lang="en-US" b="0" i="1" smtClean="0">
                          <a:latin typeface="Cambria Math" panose="02040503050406030204"/>
                        </a:rPr>
                        <m:t> </m:t>
                      </m:r>
                      <m:r>
                        <a:rPr lang="en-US" b="0" i="1" smtClean="0">
                          <a:latin typeface="Cambria Math" panose="02040503050406030204"/>
                        </a:rPr>
                        <m:t>1</m:t>
                      </m:r>
                      <m:r>
                        <a:rPr lang="en-US" b="0" i="1" smtClean="0">
                          <a:latin typeface="Cambria Math" panose="02040503050406030204"/>
                        </a:rPr>
                        <m:t> </m:t>
                      </m:r>
                      <m:r>
                        <a:rPr lang="en-US" b="0" i="1" smtClean="0">
                          <a:latin typeface="Cambria Math" panose="02040503050406030204"/>
                        </a:rPr>
                        <m:t>0</m:t>
                      </m:r>
                      <m:r>
                        <a:rPr lang="en-US" b="0" i="1" smtClean="0">
                          <a:latin typeface="Cambria Math" panose="02040503050406030204"/>
                        </a:rPr>
                        <m:t> </m:t>
                      </m:r>
                      <m:r>
                        <a:rPr lang="en-US" b="0" i="1" smtClean="0">
                          <a:latin typeface="Cambria Math" panose="02040503050406030204"/>
                        </a:rPr>
                        <m:t>2</m:t>
                      </m:r>
                      <m:r>
                        <a:rPr lang="en-US" b="0" i="1" smtClean="0">
                          <a:latin typeface="Cambria Math" panose="02040503050406030204"/>
                        </a:rPr>
                        <m:t> </m:t>
                      </m:r>
                      <m:r>
                        <a:rPr lang="en-US" b="0" i="1" smtClean="0">
                          <a:latin typeface="Cambria Math" panose="02040503050406030204"/>
                        </a:rPr>
                        <m:t>1</m:t>
                      </m:r>
                      <m:r>
                        <a:rPr lang="en-US" b="0" i="1" smtClean="0">
                          <a:latin typeface="Cambria Math" panose="02040503050406030204"/>
                        </a:rPr>
                        <m:t> </m:t>
                      </m:r>
                      <m:r>
                        <a:rPr lang="en-US" b="0" i="1" smtClean="0">
                          <a:latin typeface="Cambria Math" panose="02040503050406030204"/>
                        </a:rPr>
                        <m:t>0</m:t>
                      </m:r>
                      <m:r>
                        <a:rPr lang="en-US" b="0" i="1" smtClean="0">
                          <a:latin typeface="Cambria Math" panose="02040503050406030204"/>
                        </a:rPr>
                        <m:t> </m:t>
                      </m:r>
                      <m:r>
                        <a:rPr lang="en-US" b="0" i="1" smtClean="0">
                          <a:latin typeface="Cambria Math" panose="02040503050406030204"/>
                        </a:rPr>
                        <m:t>1</m:t>
                      </m:r>
                      <m:r>
                        <a:rPr lang="en-US" b="0" i="1" smtClean="0">
                          <a:latin typeface="Cambria Math" panose="02040503050406030204"/>
                        </a:rPr>
                        <m:t> </m:t>
                      </m:r>
                      <m:r>
                        <a:rPr lang="en-US" b="0" i="1" smtClean="0">
                          <a:latin typeface="Cambria Math" panose="02040503050406030204"/>
                        </a:rPr>
                        <m:t>0</m:t>
                      </m:r>
                      <m:r>
                        <a:rPr lang="en-US" b="0" i="1" smtClean="0">
                          <a:latin typeface="Cambria Math" panose="02040503050406030204"/>
                        </a:rPr>
                        <m:t>]</m:t>
                      </m:r>
                    </m:oMath>
                  </m:oMathPara>
                </a14:m>
                <a:endParaRPr lang="en-US" dirty="0"/>
              </a:p>
              <a:p>
                <a:r>
                  <a:rPr lang="en-US" b="1" dirty="0" smtClean="0">
                    <a:solidFill>
                      <a:srgbClr val="0000FF"/>
                    </a:solidFill>
                  </a:rPr>
                  <a:t>And some distance function </a:t>
                </a:r>
                <a14:m>
                  <m:oMath xmlns:m="http://schemas.openxmlformats.org/officeDocument/2006/math">
                    <m:r>
                      <a:rPr lang="en-US" b="1" i="1" dirty="0" smtClean="0">
                        <a:solidFill>
                          <a:srgbClr val="0000FF"/>
                        </a:solidFill>
                        <a:latin typeface="Cambria Math" panose="02040503050406030204"/>
                      </a:rPr>
                      <m:t>𝒅</m:t>
                    </m:r>
                    <m:r>
                      <a:rPr lang="en-US" b="1" i="1" dirty="0" smtClean="0">
                        <a:solidFill>
                          <a:srgbClr val="0000FF"/>
                        </a:solidFill>
                        <a:latin typeface="Cambria Math" panose="02040503050406030204"/>
                      </a:rPr>
                      <m:t>(</m:t>
                    </m:r>
                    <m:sSub>
                      <m:sSubPr>
                        <m:ctrlPr>
                          <a:rPr lang="en-US" b="1" i="1" dirty="0" smtClean="0">
                            <a:solidFill>
                              <a:srgbClr val="0000FF"/>
                            </a:solidFill>
                            <a:latin typeface="Cambria Math" panose="02040503050406030204"/>
                          </a:rPr>
                        </m:ctrlPr>
                      </m:sSubPr>
                      <m:e>
                        <m:r>
                          <a:rPr lang="en-US" b="1" i="1" dirty="0" smtClean="0">
                            <a:solidFill>
                              <a:srgbClr val="0000FF"/>
                            </a:solidFill>
                            <a:latin typeface="Cambria Math" panose="02040503050406030204"/>
                          </a:rPr>
                          <m:t>𝒙</m:t>
                        </m:r>
                      </m:e>
                      <m:sub>
                        <m:r>
                          <a:rPr lang="en-US" b="1" i="1" dirty="0" smtClean="0">
                            <a:solidFill>
                              <a:srgbClr val="0000FF"/>
                            </a:solidFill>
                            <a:latin typeface="Cambria Math" panose="02040503050406030204"/>
                          </a:rPr>
                          <m:t>𝟏</m:t>
                        </m:r>
                      </m:sub>
                    </m:sSub>
                    <m:r>
                      <a:rPr lang="en-US" b="1" i="1" dirty="0" smtClean="0">
                        <a:solidFill>
                          <a:srgbClr val="0000FF"/>
                        </a:solidFill>
                        <a:latin typeface="Cambria Math" panose="02040503050406030204"/>
                      </a:rPr>
                      <m:t>,</m:t>
                    </m:r>
                    <m:sSub>
                      <m:sSubPr>
                        <m:ctrlPr>
                          <a:rPr lang="en-US" b="1" i="1" dirty="0" smtClean="0">
                            <a:solidFill>
                              <a:srgbClr val="0000FF"/>
                            </a:solidFill>
                            <a:latin typeface="Cambria Math" panose="02040503050406030204"/>
                          </a:rPr>
                        </m:ctrlPr>
                      </m:sSubPr>
                      <m:e>
                        <m:r>
                          <a:rPr lang="en-US" b="1" i="1" dirty="0" smtClean="0">
                            <a:solidFill>
                              <a:srgbClr val="0000FF"/>
                            </a:solidFill>
                            <a:latin typeface="Cambria Math" panose="02040503050406030204"/>
                          </a:rPr>
                          <m:t>𝒙</m:t>
                        </m:r>
                      </m:e>
                      <m:sub>
                        <m:r>
                          <a:rPr lang="en-US" b="1" i="1" dirty="0" smtClean="0">
                            <a:solidFill>
                              <a:srgbClr val="0000FF"/>
                            </a:solidFill>
                            <a:latin typeface="Cambria Math" panose="02040503050406030204"/>
                          </a:rPr>
                          <m:t>𝟐</m:t>
                        </m:r>
                      </m:sub>
                    </m:sSub>
                    <m:r>
                      <a:rPr lang="en-US" b="1" i="1" dirty="0" smtClean="0">
                        <a:solidFill>
                          <a:srgbClr val="0000FF"/>
                        </a:solidFill>
                        <a:latin typeface="Cambria Math" panose="02040503050406030204"/>
                      </a:rPr>
                      <m:t>)</m:t>
                    </m:r>
                  </m:oMath>
                </a14:m>
                <a:endParaRPr lang="en-US" b="1" dirty="0" smtClean="0">
                  <a:solidFill>
                    <a:srgbClr val="0000FF"/>
                  </a:solidFill>
                </a:endParaRPr>
              </a:p>
              <a:p>
                <a:pPr lvl="1"/>
                <a:r>
                  <a:rPr lang="en-US" dirty="0" smtClean="0"/>
                  <a:t>Which quantifies the “distance” between </a:t>
                </a:r>
                <a14:m>
                  <m:oMath xmlns:m="http://schemas.openxmlformats.org/officeDocument/2006/math">
                    <m:sSub>
                      <m:sSubPr>
                        <m:ctrlPr>
                          <a:rPr lang="en-US" b="1" i="1" dirty="0">
                            <a:solidFill>
                              <a:srgbClr val="0000FF"/>
                            </a:solidFill>
                            <a:latin typeface="Cambria Math" panose="02040503050406030204"/>
                          </a:rPr>
                        </m:ctrlPr>
                      </m:sSubPr>
                      <m:e>
                        <m:r>
                          <a:rPr lang="en-US" b="1" i="1" dirty="0">
                            <a:solidFill>
                              <a:srgbClr val="0000FF"/>
                            </a:solidFill>
                            <a:latin typeface="Cambria Math" panose="02040503050406030204"/>
                          </a:rPr>
                          <m:t>𝒙</m:t>
                        </m:r>
                      </m:e>
                      <m:sub>
                        <m:r>
                          <a:rPr lang="en-US" b="1" i="1" dirty="0">
                            <a:solidFill>
                              <a:srgbClr val="0000FF"/>
                            </a:solidFill>
                            <a:latin typeface="Cambria Math" panose="02040503050406030204"/>
                          </a:rPr>
                          <m:t>𝟏</m:t>
                        </m:r>
                      </m:sub>
                    </m:sSub>
                  </m:oMath>
                </a14:m>
                <a:r>
                  <a:rPr lang="en-US" dirty="0" smtClean="0"/>
                  <a:t> and </a:t>
                </a:r>
                <a14:m>
                  <m:oMath xmlns:m="http://schemas.openxmlformats.org/officeDocument/2006/math">
                    <m:sSub>
                      <m:sSubPr>
                        <m:ctrlPr>
                          <a:rPr lang="en-US" b="1" i="1" dirty="0">
                            <a:solidFill>
                              <a:srgbClr val="0000FF"/>
                            </a:solidFill>
                            <a:latin typeface="Cambria Math" panose="02040503050406030204"/>
                          </a:rPr>
                        </m:ctrlPr>
                      </m:sSubPr>
                      <m:e>
                        <m:r>
                          <a:rPr lang="en-US" b="1" i="1" dirty="0">
                            <a:solidFill>
                              <a:srgbClr val="0000FF"/>
                            </a:solidFill>
                            <a:latin typeface="Cambria Math" panose="02040503050406030204"/>
                          </a:rPr>
                          <m:t>𝒙</m:t>
                        </m:r>
                      </m:e>
                      <m:sub>
                        <m:r>
                          <a:rPr lang="en-US" b="1" i="1" dirty="0">
                            <a:solidFill>
                              <a:srgbClr val="0000FF"/>
                            </a:solidFill>
                            <a:latin typeface="Cambria Math" panose="02040503050406030204"/>
                          </a:rPr>
                          <m:t>𝟐</m:t>
                        </m:r>
                      </m:sub>
                    </m:sSub>
                  </m:oMath>
                </a14:m>
                <a:endParaRPr lang="en-US" dirty="0" smtClean="0"/>
              </a:p>
              <a:p>
                <a:pPr lvl="8"/>
                <a:endParaRPr lang="en-US" sz="500" b="1" dirty="0" smtClean="0">
                  <a:solidFill>
                    <a:srgbClr val="0000FF"/>
                  </a:solidFill>
                </a:endParaRPr>
              </a:p>
              <a:p>
                <a:r>
                  <a:rPr lang="en-US" b="1" dirty="0" smtClean="0">
                    <a:solidFill>
                      <a:srgbClr val="0000FF"/>
                    </a:solidFill>
                  </a:rPr>
                  <a:t>Goal:</a:t>
                </a:r>
                <a:r>
                  <a:rPr lang="en-US" dirty="0" smtClean="0"/>
                  <a:t> Find </a:t>
                </a:r>
                <a:r>
                  <a:rPr lang="en-US" b="1" dirty="0" smtClean="0">
                    <a:solidFill>
                      <a:srgbClr val="FF0066"/>
                    </a:solidFill>
                  </a:rPr>
                  <a:t>all pairs of data points </a:t>
                </a:r>
                <a14:m>
                  <m:oMath xmlns:m="http://schemas.openxmlformats.org/officeDocument/2006/math">
                    <m:r>
                      <a:rPr lang="en-US" b="1" i="1" dirty="0">
                        <a:solidFill>
                          <a:srgbClr val="FF0066"/>
                        </a:solidFill>
                        <a:latin typeface="Cambria Math" panose="02040503050406030204"/>
                      </a:rPr>
                      <m:t>(</m:t>
                    </m:r>
                    <m:sSub>
                      <m:sSubPr>
                        <m:ctrlPr>
                          <a:rPr lang="en-US" b="1" i="1" dirty="0">
                            <a:solidFill>
                              <a:srgbClr val="FF0066"/>
                            </a:solidFill>
                            <a:latin typeface="Cambria Math" panose="02040503050406030204"/>
                          </a:rPr>
                        </m:ctrlPr>
                      </m:sSubPr>
                      <m:e>
                        <m:r>
                          <a:rPr lang="en-US" b="1" i="1" dirty="0">
                            <a:solidFill>
                              <a:srgbClr val="FF0066"/>
                            </a:solidFill>
                            <a:latin typeface="Cambria Math" panose="02040503050406030204"/>
                          </a:rPr>
                          <m:t>𝒙</m:t>
                        </m:r>
                      </m:e>
                      <m:sub>
                        <m:r>
                          <a:rPr lang="en-US" b="1" i="1" dirty="0" smtClean="0">
                            <a:solidFill>
                              <a:srgbClr val="FF0066"/>
                            </a:solidFill>
                            <a:latin typeface="Cambria Math" panose="02040503050406030204"/>
                          </a:rPr>
                          <m:t>𝒊</m:t>
                        </m:r>
                      </m:sub>
                    </m:sSub>
                    <m:r>
                      <a:rPr lang="en-US" b="1" i="1" dirty="0">
                        <a:solidFill>
                          <a:srgbClr val="FF0066"/>
                        </a:solidFill>
                        <a:latin typeface="Cambria Math" panose="02040503050406030204"/>
                      </a:rPr>
                      <m:t>,</m:t>
                    </m:r>
                    <m:sSub>
                      <m:sSubPr>
                        <m:ctrlPr>
                          <a:rPr lang="en-US" b="1" i="1" dirty="0">
                            <a:solidFill>
                              <a:srgbClr val="FF0066"/>
                            </a:solidFill>
                            <a:latin typeface="Cambria Math" panose="02040503050406030204"/>
                          </a:rPr>
                        </m:ctrlPr>
                      </m:sSubPr>
                      <m:e>
                        <m:r>
                          <a:rPr lang="en-US" b="1" i="1" dirty="0">
                            <a:solidFill>
                              <a:srgbClr val="FF0066"/>
                            </a:solidFill>
                            <a:latin typeface="Cambria Math" panose="02040503050406030204"/>
                          </a:rPr>
                          <m:t>𝒙</m:t>
                        </m:r>
                      </m:e>
                      <m:sub>
                        <m:r>
                          <a:rPr lang="en-US" b="1" i="1" dirty="0" smtClean="0">
                            <a:solidFill>
                              <a:srgbClr val="FF0066"/>
                            </a:solidFill>
                            <a:latin typeface="Cambria Math" panose="02040503050406030204"/>
                          </a:rPr>
                          <m:t>𝒋</m:t>
                        </m:r>
                      </m:sub>
                    </m:sSub>
                    <m:r>
                      <a:rPr lang="en-US" b="1" i="1" dirty="0">
                        <a:solidFill>
                          <a:srgbClr val="FF0066"/>
                        </a:solidFill>
                        <a:latin typeface="Cambria Math" panose="02040503050406030204"/>
                      </a:rPr>
                      <m:t>)</m:t>
                    </m:r>
                  </m:oMath>
                </a14:m>
                <a:r>
                  <a:rPr lang="en-US" dirty="0" smtClean="0"/>
                  <a:t> that are within some distance threshold </a:t>
                </a:r>
                <a14:m>
                  <m:oMath xmlns:m="http://schemas.openxmlformats.org/officeDocument/2006/math">
                    <m:r>
                      <a:rPr lang="en-US" b="1" i="1" dirty="0">
                        <a:solidFill>
                          <a:srgbClr val="0000FF"/>
                        </a:solidFill>
                        <a:latin typeface="Cambria Math" panose="02040503050406030204"/>
                      </a:rPr>
                      <m:t>𝒅</m:t>
                    </m:r>
                    <m:d>
                      <m:dPr>
                        <m:ctrlPr>
                          <a:rPr lang="en-US" b="1" i="1" dirty="0">
                            <a:solidFill>
                              <a:srgbClr val="0000FF"/>
                            </a:solidFill>
                            <a:latin typeface="Cambria Math" panose="02040503050406030204"/>
                          </a:rPr>
                        </m:ctrlPr>
                      </m:dPr>
                      <m:e>
                        <m:sSub>
                          <m:sSubPr>
                            <m:ctrlPr>
                              <a:rPr lang="en-US" b="1" i="1" dirty="0">
                                <a:solidFill>
                                  <a:srgbClr val="0000FF"/>
                                </a:solidFill>
                                <a:latin typeface="Cambria Math" panose="02040503050406030204"/>
                              </a:rPr>
                            </m:ctrlPr>
                          </m:sSubPr>
                          <m:e>
                            <m:r>
                              <a:rPr lang="en-US" b="1" i="1" dirty="0">
                                <a:solidFill>
                                  <a:srgbClr val="0000FF"/>
                                </a:solidFill>
                                <a:latin typeface="Cambria Math" panose="02040503050406030204"/>
                              </a:rPr>
                              <m:t>𝒙</m:t>
                            </m:r>
                          </m:e>
                          <m:sub>
                            <m:r>
                              <a:rPr lang="en-US" b="1" i="1" dirty="0" smtClean="0">
                                <a:solidFill>
                                  <a:srgbClr val="0000FF"/>
                                </a:solidFill>
                                <a:latin typeface="Cambria Math" panose="02040503050406030204"/>
                              </a:rPr>
                              <m:t>𝒊</m:t>
                            </m:r>
                          </m:sub>
                        </m:sSub>
                        <m:r>
                          <a:rPr lang="en-US" b="1" i="1" dirty="0">
                            <a:solidFill>
                              <a:srgbClr val="0000FF"/>
                            </a:solidFill>
                            <a:latin typeface="Cambria Math" panose="02040503050406030204"/>
                          </a:rPr>
                          <m:t>,</m:t>
                        </m:r>
                        <m:sSub>
                          <m:sSubPr>
                            <m:ctrlPr>
                              <a:rPr lang="en-US" b="1" i="1" dirty="0">
                                <a:solidFill>
                                  <a:srgbClr val="0000FF"/>
                                </a:solidFill>
                                <a:latin typeface="Cambria Math" panose="02040503050406030204"/>
                              </a:rPr>
                            </m:ctrlPr>
                          </m:sSubPr>
                          <m:e>
                            <m:r>
                              <a:rPr lang="en-US" b="1" i="1" dirty="0">
                                <a:solidFill>
                                  <a:srgbClr val="0000FF"/>
                                </a:solidFill>
                                <a:latin typeface="Cambria Math" panose="02040503050406030204"/>
                              </a:rPr>
                              <m:t>𝒙</m:t>
                            </m:r>
                          </m:e>
                          <m:sub>
                            <m:r>
                              <a:rPr lang="en-US" b="1" i="1" dirty="0" smtClean="0">
                                <a:solidFill>
                                  <a:srgbClr val="0000FF"/>
                                </a:solidFill>
                                <a:latin typeface="Cambria Math" panose="02040503050406030204"/>
                              </a:rPr>
                              <m:t>𝒋</m:t>
                            </m:r>
                          </m:sub>
                        </m:sSub>
                      </m:e>
                    </m:d>
                    <m:r>
                      <a:rPr lang="en-US" b="1" i="1" dirty="0" smtClean="0">
                        <a:solidFill>
                          <a:srgbClr val="0000FF"/>
                        </a:solidFill>
                        <a:latin typeface="Cambria Math" panose="02040503050406030204"/>
                      </a:rPr>
                      <m:t>≤</m:t>
                    </m:r>
                    <m:r>
                      <a:rPr lang="en-US" b="1" i="1" dirty="0" smtClean="0">
                        <a:solidFill>
                          <a:srgbClr val="0000FF"/>
                        </a:solidFill>
                        <a:latin typeface="Cambria Math" panose="02040503050406030204"/>
                      </a:rPr>
                      <m:t>𝒔</m:t>
                    </m:r>
                  </m:oMath>
                </a14:m>
                <a:endParaRPr lang="en-US" sz="500" b="1" dirty="0">
                  <a:solidFill>
                    <a:srgbClr val="0000FF"/>
                  </a:solidFill>
                </a:endParaRPr>
              </a:p>
              <a:p>
                <a:r>
                  <a:rPr lang="en-US" b="1" dirty="0" smtClean="0"/>
                  <a:t>Note:</a:t>
                </a:r>
                <a:r>
                  <a:rPr lang="en-US" b="1" dirty="0" smtClean="0">
                    <a:solidFill>
                      <a:srgbClr val="008000"/>
                    </a:solidFill>
                  </a:rPr>
                  <a:t> </a:t>
                </a:r>
                <a:r>
                  <a:rPr lang="en-US" dirty="0" smtClean="0">
                    <a:solidFill>
                      <a:srgbClr val="008000"/>
                    </a:solidFill>
                  </a:rPr>
                  <a:t>Naïve solution would take </a:t>
                </a:r>
                <a14:m>
                  <m:oMath xmlns:m="http://schemas.openxmlformats.org/officeDocument/2006/math">
                    <m:r>
                      <a:rPr lang="en-US" b="1" i="1" smtClean="0">
                        <a:solidFill>
                          <a:srgbClr val="008000"/>
                        </a:solidFill>
                        <a:latin typeface="Cambria Math" panose="02040503050406030204"/>
                      </a:rPr>
                      <m:t>𝑶</m:t>
                    </m:r>
                    <m:d>
                      <m:dPr>
                        <m:ctrlPr>
                          <a:rPr lang="en-US" b="1" i="1" smtClean="0">
                            <a:solidFill>
                              <a:srgbClr val="008000"/>
                            </a:solidFill>
                            <a:latin typeface="Cambria Math" panose="02040503050406030204"/>
                          </a:rPr>
                        </m:ctrlPr>
                      </m:dPr>
                      <m:e>
                        <m:sSup>
                          <m:sSupPr>
                            <m:ctrlPr>
                              <a:rPr lang="en-US" b="1" i="1" smtClean="0">
                                <a:solidFill>
                                  <a:srgbClr val="008000"/>
                                </a:solidFill>
                                <a:latin typeface="Cambria Math" panose="02040503050406030204"/>
                              </a:rPr>
                            </m:ctrlPr>
                          </m:sSupPr>
                          <m:e>
                            <m:r>
                              <a:rPr lang="en-US" b="1" i="1" smtClean="0">
                                <a:solidFill>
                                  <a:srgbClr val="008000"/>
                                </a:solidFill>
                                <a:latin typeface="Cambria Math" panose="02040503050406030204"/>
                              </a:rPr>
                              <m:t>𝑵</m:t>
                            </m:r>
                          </m:e>
                          <m:sup>
                            <m:r>
                              <a:rPr lang="en-US" b="1" i="1" smtClean="0">
                                <a:solidFill>
                                  <a:srgbClr val="008000"/>
                                </a:solidFill>
                                <a:latin typeface="Cambria Math" panose="02040503050406030204"/>
                              </a:rPr>
                              <m:t>𝟐</m:t>
                            </m:r>
                          </m:sup>
                        </m:sSup>
                      </m:e>
                    </m:d>
                  </m:oMath>
                </a14:m>
                <a:r>
                  <a:rPr lang="en-US" b="1" dirty="0" smtClean="0">
                    <a:solidFill>
                      <a:srgbClr val="008000"/>
                    </a:solidFill>
                  </a:rPr>
                  <a:t> </a:t>
                </a:r>
                <a:r>
                  <a:rPr lang="en-US" b="1" dirty="0">
                    <a:solidFill>
                      <a:srgbClr val="008000"/>
                    </a:solidFill>
                    <a:sym typeface="Wingdings" panose="05000000000000000000" pitchFamily="2" charset="2"/>
                  </a:rPr>
                  <a:t></a:t>
                </a:r>
                <a:endParaRPr lang="en-US" b="1" dirty="0" smtClean="0">
                  <a:solidFill>
                    <a:srgbClr val="008000"/>
                  </a:solidFill>
                </a:endParaRPr>
              </a:p>
              <a:p>
                <a:pPr marL="457200" lvl="1" indent="0">
                  <a:buNone/>
                </a:pPr>
                <a:r>
                  <a:rPr lang="en-US" dirty="0" smtClean="0">
                    <a:solidFill>
                      <a:schemeClr val="tx1"/>
                    </a:solidFill>
                  </a:rPr>
                  <a:t>where </a:t>
                </a:r>
                <a14:m>
                  <m:oMath xmlns:m="http://schemas.openxmlformats.org/officeDocument/2006/math">
                    <m:r>
                      <a:rPr lang="en-US" b="1" i="1">
                        <a:solidFill>
                          <a:schemeClr val="tx1"/>
                        </a:solidFill>
                        <a:latin typeface="Cambria Math" panose="02040503050406030204"/>
                      </a:rPr>
                      <m:t>𝑵</m:t>
                    </m:r>
                  </m:oMath>
                </a14:m>
                <a:r>
                  <a:rPr lang="en-US" dirty="0" smtClean="0">
                    <a:solidFill>
                      <a:schemeClr val="tx1"/>
                    </a:solidFill>
                  </a:rPr>
                  <a:t> is the number of data points</a:t>
                </a:r>
                <a:endParaRPr lang="en-US" dirty="0" smtClean="0">
                  <a:solidFill>
                    <a:schemeClr val="tx1"/>
                  </a:solidFill>
                  <a:sym typeface="Wingdings" panose="05000000000000000000" pitchFamily="2" charset="2"/>
                </a:endParaRPr>
              </a:p>
              <a:p>
                <a:r>
                  <a:rPr lang="en-US" sz="3500" b="1" dirty="0" smtClean="0">
                    <a:solidFill>
                      <a:srgbClr val="0000FF"/>
                    </a:solidFill>
                    <a:sym typeface="Wingdings" panose="05000000000000000000" pitchFamily="2" charset="2"/>
                  </a:rPr>
                  <a:t>MAGIC: </a:t>
                </a:r>
                <a:r>
                  <a:rPr lang="en-US" sz="3500" b="1" dirty="0" smtClean="0">
                    <a:solidFill>
                      <a:srgbClr val="FF0066"/>
                    </a:solidFill>
                    <a:sym typeface="Wingdings" panose="05000000000000000000" pitchFamily="2" charset="2"/>
                  </a:rPr>
                  <a:t>This can be done in </a:t>
                </a:r>
                <a14:m>
                  <m:oMath xmlns:m="http://schemas.openxmlformats.org/officeDocument/2006/math">
                    <m:r>
                      <a:rPr lang="en-US" sz="3500" b="1" i="1">
                        <a:solidFill>
                          <a:srgbClr val="FF0066"/>
                        </a:solidFill>
                        <a:latin typeface="Cambria Math" panose="02040503050406030204"/>
                      </a:rPr>
                      <m:t>𝑶</m:t>
                    </m:r>
                    <m:d>
                      <m:dPr>
                        <m:ctrlPr>
                          <a:rPr lang="en-US" sz="3500" b="1" i="1">
                            <a:solidFill>
                              <a:srgbClr val="FF0066"/>
                            </a:solidFill>
                            <a:latin typeface="Cambria Math" panose="02040503050406030204"/>
                          </a:rPr>
                        </m:ctrlPr>
                      </m:dPr>
                      <m:e>
                        <m:r>
                          <a:rPr lang="en-US" sz="3500" b="1" i="1" smtClean="0">
                            <a:solidFill>
                              <a:srgbClr val="FF0066"/>
                            </a:solidFill>
                            <a:latin typeface="Cambria Math" panose="02040503050406030204"/>
                          </a:rPr>
                          <m:t>𝑵</m:t>
                        </m:r>
                      </m:e>
                    </m:d>
                  </m:oMath>
                </a14:m>
                <a:r>
                  <a:rPr lang="en-US" sz="3500" b="1" dirty="0" smtClean="0">
                    <a:solidFill>
                      <a:srgbClr val="FF0066"/>
                    </a:solidFill>
                  </a:rPr>
                  <a:t>!! How?</a:t>
                </a:r>
                <a:endParaRPr lang="en-US" sz="3500" b="1" dirty="0">
                  <a:solidFill>
                    <a:srgbClr val="FF0066"/>
                  </a:solidFill>
                </a:endParaRPr>
              </a:p>
            </p:txBody>
          </p:sp>
        </mc:Choice>
        <mc:Fallback>
          <p:sp>
            <p:nvSpPr>
              <p:cNvPr id="3" name="Content Placeholder 2"/>
              <p:cNvSpPr>
                <a:spLocks noRot="1" noChangeAspect="1" noMove="1" noResize="1" noEditPoints="1" noAdjustHandles="1" noChangeArrowheads="1" noChangeShapeType="1" noTextEdit="1"/>
              </p:cNvSpPr>
              <p:nvPr>
                <p:ph idx="1"/>
              </p:nvPr>
            </p:nvSpPr>
            <p:spPr>
              <a:xfrm>
                <a:off x="457200" y="1295400"/>
                <a:ext cx="8610600" cy="5562600"/>
              </a:xfrm>
              <a:blipFill rotWithShape="1">
                <a:blip r:embed="rId1"/>
                <a:stretch>
                  <a:fillRect/>
                </a:stretch>
              </a:blipFill>
            </p:spPr>
            <p:txBody>
              <a:bodyPr/>
              <a:lstStyle/>
              <a:p>
                <a:r>
                  <a:rPr lang="zh-CN" altLang="en-US">
                    <a:noFill/>
                  </a:rPr>
                  <a:t> </a:t>
                </a:r>
              </a:p>
            </p:txBody>
          </p:sp>
        </mc:Fallback>
      </mc:AlternateContent>
      <p:sp>
        <p:nvSpPr>
          <p:cNvPr id="5" name="Footer Placeholder 4"/>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p:txBody>
          <a:bodyPr/>
          <a:lstStyle/>
          <a:p>
            <a:r>
              <a:rPr lang="en-US" dirty="0" smtClean="0"/>
              <a:t>Distance Measures</a:t>
            </a:r>
            <a:endParaRPr lang="en-US" dirty="0" smtClean="0"/>
          </a:p>
        </p:txBody>
      </p:sp>
      <p:sp>
        <p:nvSpPr>
          <p:cNvPr id="243715" name="Rectangle 3"/>
          <p:cNvSpPr>
            <a:spLocks noGrp="1" noChangeArrowheads="1"/>
          </p:cNvSpPr>
          <p:nvPr>
            <p:ph type="body" idx="1"/>
          </p:nvPr>
        </p:nvSpPr>
        <p:spPr>
          <a:xfrm>
            <a:off x="457200" y="1295400"/>
            <a:ext cx="8229600" cy="4419600"/>
          </a:xfrm>
        </p:spPr>
        <p:txBody>
          <a:bodyPr>
            <a:normAutofit fontScale="92500" lnSpcReduction="10000"/>
          </a:bodyPr>
          <a:lstStyle/>
          <a:p>
            <a:pPr marL="438785" lvl="1" indent="-320040">
              <a:spcBef>
                <a:spcPts val="0"/>
              </a:spcBef>
              <a:buClr>
                <a:schemeClr val="accent1"/>
              </a:buClr>
              <a:buSzPct val="80000"/>
              <a:buFont typeface="Wingdings 2" panose="05020102010507070707"/>
              <a:buChar char=""/>
            </a:pPr>
            <a:r>
              <a:rPr lang="en-US" sz="3200" b="1" dirty="0" smtClean="0">
                <a:solidFill>
                  <a:srgbClr val="D60093"/>
                </a:solidFill>
              </a:rPr>
              <a:t>Goal:</a:t>
            </a:r>
            <a:r>
              <a:rPr lang="en-US" sz="3200" b="1" dirty="0" smtClean="0">
                <a:solidFill>
                  <a:srgbClr val="0000FF"/>
                </a:solidFill>
              </a:rPr>
              <a:t> Find </a:t>
            </a:r>
            <a:r>
              <a:rPr lang="en-US" sz="3200" b="1" dirty="0">
                <a:solidFill>
                  <a:srgbClr val="0000FF"/>
                </a:solidFill>
              </a:rPr>
              <a:t>near-neighbors in </a:t>
            </a:r>
            <a:r>
              <a:rPr lang="en-US" sz="3200" b="1" dirty="0" smtClean="0">
                <a:solidFill>
                  <a:srgbClr val="0000FF"/>
                </a:solidFill>
              </a:rPr>
              <a:t>high-dim. </a:t>
            </a:r>
            <a:r>
              <a:rPr lang="en-US" sz="3200" b="1" dirty="0">
                <a:solidFill>
                  <a:srgbClr val="0000FF"/>
                </a:solidFill>
              </a:rPr>
              <a:t>space</a:t>
            </a:r>
            <a:endParaRPr lang="en-US" sz="3200" b="1" dirty="0">
              <a:solidFill>
                <a:srgbClr val="0000FF"/>
              </a:solidFill>
            </a:endParaRPr>
          </a:p>
          <a:p>
            <a:pPr lvl="1"/>
            <a:r>
              <a:rPr lang="en-US" dirty="0" smtClean="0"/>
              <a:t>We formally define “near neighbors” as </a:t>
            </a:r>
            <a:br>
              <a:rPr lang="en-US" dirty="0" smtClean="0"/>
            </a:br>
            <a:r>
              <a:rPr lang="en-US" dirty="0" smtClean="0"/>
              <a:t>points that are a “small distance” apart</a:t>
            </a:r>
            <a:endParaRPr lang="en-US" dirty="0" smtClean="0"/>
          </a:p>
          <a:p>
            <a:r>
              <a:rPr lang="en-US" dirty="0" smtClean="0"/>
              <a:t>For each application, we first need to define what “</a:t>
            </a:r>
            <a:r>
              <a:rPr lang="en-US" b="1" dirty="0" smtClean="0"/>
              <a:t>distance</a:t>
            </a:r>
            <a:r>
              <a:rPr lang="en-US" dirty="0" smtClean="0"/>
              <a:t>” means</a:t>
            </a:r>
            <a:endParaRPr lang="en-US" dirty="0" smtClean="0"/>
          </a:p>
          <a:p>
            <a:r>
              <a:rPr lang="en-US" b="1" dirty="0" smtClean="0">
                <a:solidFill>
                  <a:srgbClr val="D60093"/>
                </a:solidFill>
              </a:rPr>
              <a:t>Today: </a:t>
            </a:r>
            <a:r>
              <a:rPr lang="en-US" b="1" dirty="0" err="1" smtClean="0">
                <a:solidFill>
                  <a:srgbClr val="0000FF"/>
                </a:solidFill>
              </a:rPr>
              <a:t>Jaccard</a:t>
            </a:r>
            <a:r>
              <a:rPr lang="en-US" b="1" dirty="0" smtClean="0">
                <a:solidFill>
                  <a:srgbClr val="0000FF"/>
                </a:solidFill>
              </a:rPr>
              <a:t> distance/similarity</a:t>
            </a:r>
            <a:endParaRPr lang="en-US" b="1" dirty="0" smtClean="0">
              <a:solidFill>
                <a:srgbClr val="0000FF"/>
              </a:solidFill>
            </a:endParaRPr>
          </a:p>
          <a:p>
            <a:pPr lvl="1"/>
            <a:r>
              <a:rPr lang="en-US" dirty="0" smtClean="0"/>
              <a:t>The </a:t>
            </a:r>
            <a:r>
              <a:rPr lang="en-US" b="1" dirty="0" err="1">
                <a:solidFill>
                  <a:srgbClr val="FF0066"/>
                </a:solidFill>
              </a:rPr>
              <a:t>Jaccard</a:t>
            </a:r>
            <a:r>
              <a:rPr lang="en-US" b="1" dirty="0">
                <a:solidFill>
                  <a:srgbClr val="FF0066"/>
                </a:solidFill>
              </a:rPr>
              <a:t> s</a:t>
            </a:r>
            <a:r>
              <a:rPr lang="en-US" b="1" dirty="0" smtClean="0">
                <a:solidFill>
                  <a:srgbClr val="FF0066"/>
                </a:solidFill>
              </a:rPr>
              <a:t>imilarity</a:t>
            </a:r>
            <a:r>
              <a:rPr lang="en-US" i="1" dirty="0" smtClean="0">
                <a:solidFill>
                  <a:srgbClr val="FF0066"/>
                </a:solidFill>
              </a:rPr>
              <a:t> </a:t>
            </a:r>
            <a:r>
              <a:rPr lang="en-US" dirty="0" smtClean="0"/>
              <a:t>of </a:t>
            </a:r>
            <a:r>
              <a:rPr lang="en-US" dirty="0"/>
              <a:t>two </a:t>
            </a:r>
            <a:r>
              <a:rPr lang="en-US" b="1" dirty="0">
                <a:solidFill>
                  <a:srgbClr val="FF0066"/>
                </a:solidFill>
              </a:rPr>
              <a:t>sets</a:t>
            </a:r>
            <a:r>
              <a:rPr lang="en-US" dirty="0">
                <a:solidFill>
                  <a:srgbClr val="FF0066"/>
                </a:solidFill>
              </a:rPr>
              <a:t> </a:t>
            </a:r>
            <a:r>
              <a:rPr lang="en-US" dirty="0"/>
              <a:t>is the size of their intersection </a:t>
            </a:r>
            <a:r>
              <a:rPr lang="en-US" dirty="0" smtClean="0"/>
              <a:t>divided by </a:t>
            </a:r>
            <a:r>
              <a:rPr lang="en-US" dirty="0"/>
              <a:t>the size of their </a:t>
            </a:r>
            <a:r>
              <a:rPr lang="en-US" dirty="0" smtClean="0"/>
              <a:t>union:</a:t>
            </a:r>
            <a:br>
              <a:rPr lang="en-US" dirty="0" smtClean="0"/>
            </a:br>
            <a:r>
              <a:rPr lang="en-US" b="1" i="1" dirty="0" err="1" smtClean="0"/>
              <a:t>sim</a:t>
            </a:r>
            <a:r>
              <a:rPr lang="en-US" b="1" dirty="0" smtClean="0"/>
              <a:t>(C</a:t>
            </a:r>
            <a:r>
              <a:rPr lang="en-US" b="1" baseline="-25000" dirty="0" smtClean="0"/>
              <a:t>1</a:t>
            </a:r>
            <a:r>
              <a:rPr lang="en-US" b="1" dirty="0"/>
              <a:t>, C</a:t>
            </a:r>
            <a:r>
              <a:rPr lang="en-US" b="1" baseline="-25000" dirty="0"/>
              <a:t>2</a:t>
            </a:r>
            <a:r>
              <a:rPr lang="en-US" b="1" dirty="0"/>
              <a:t>) = |C</a:t>
            </a:r>
            <a:r>
              <a:rPr lang="en-US" b="1" baseline="-25000" dirty="0"/>
              <a:t>1</a:t>
            </a:r>
            <a:r>
              <a:rPr lang="en-US" b="1" dirty="0">
                <a:sym typeface="Symbol" panose="05050102010706020507" pitchFamily="18" charset="2"/>
              </a:rPr>
              <a:t>C</a:t>
            </a:r>
            <a:r>
              <a:rPr lang="en-US" b="1" baseline="-25000" dirty="0">
                <a:sym typeface="Symbol" panose="05050102010706020507" pitchFamily="18" charset="2"/>
              </a:rPr>
              <a:t>2</a:t>
            </a:r>
            <a:r>
              <a:rPr lang="en-US" b="1" dirty="0">
                <a:sym typeface="Symbol" panose="05050102010706020507" pitchFamily="18" charset="2"/>
              </a:rPr>
              <a:t>|/|C</a:t>
            </a:r>
            <a:r>
              <a:rPr lang="en-US" b="1" baseline="-25000" dirty="0">
                <a:sym typeface="Symbol" panose="05050102010706020507" pitchFamily="18" charset="2"/>
              </a:rPr>
              <a:t>1</a:t>
            </a:r>
            <a:r>
              <a:rPr lang="en-US" b="1" dirty="0">
                <a:sym typeface="Symbol" panose="05050102010706020507" pitchFamily="18" charset="2"/>
              </a:rPr>
              <a:t>C</a:t>
            </a:r>
            <a:r>
              <a:rPr lang="en-US" b="1" baseline="-25000" dirty="0">
                <a:sym typeface="Symbol" panose="05050102010706020507" pitchFamily="18" charset="2"/>
              </a:rPr>
              <a:t>2</a:t>
            </a:r>
            <a:r>
              <a:rPr lang="en-US" b="1" dirty="0" smtClean="0">
                <a:sym typeface="Symbol" panose="05050102010706020507" pitchFamily="18" charset="2"/>
              </a:rPr>
              <a:t>|</a:t>
            </a:r>
            <a:endParaRPr lang="en-US" b="1" dirty="0" smtClean="0">
              <a:sym typeface="Symbol" panose="05050102010706020507" pitchFamily="18" charset="2"/>
            </a:endParaRPr>
          </a:p>
          <a:p>
            <a:pPr lvl="1"/>
            <a:r>
              <a:rPr lang="en-US" b="1" dirty="0" err="1" smtClean="0">
                <a:solidFill>
                  <a:srgbClr val="FF0066"/>
                </a:solidFill>
              </a:rPr>
              <a:t>Jaccard</a:t>
            </a:r>
            <a:r>
              <a:rPr lang="en-US" b="1" dirty="0" smtClean="0">
                <a:solidFill>
                  <a:srgbClr val="FF0066"/>
                </a:solidFill>
              </a:rPr>
              <a:t> distance:</a:t>
            </a:r>
            <a:r>
              <a:rPr lang="en-US" b="1" i="1" dirty="0" smtClean="0"/>
              <a:t> d</a:t>
            </a:r>
            <a:r>
              <a:rPr lang="en-US" b="1" dirty="0" smtClean="0"/>
              <a:t>(C</a:t>
            </a:r>
            <a:r>
              <a:rPr lang="en-US" b="1" baseline="-25000" dirty="0" smtClean="0"/>
              <a:t>1</a:t>
            </a:r>
            <a:r>
              <a:rPr lang="en-US" b="1" dirty="0"/>
              <a:t>, C</a:t>
            </a:r>
            <a:r>
              <a:rPr lang="en-US" b="1" baseline="-25000" dirty="0"/>
              <a:t>2</a:t>
            </a:r>
            <a:r>
              <a:rPr lang="en-US" b="1" dirty="0"/>
              <a:t>) = 1 - |C</a:t>
            </a:r>
            <a:r>
              <a:rPr lang="en-US" b="1" baseline="-25000" dirty="0"/>
              <a:t>1</a:t>
            </a:r>
            <a:r>
              <a:rPr lang="en-US" b="1" dirty="0">
                <a:sym typeface="Symbol" panose="05050102010706020507" pitchFamily="18" charset="2"/>
              </a:rPr>
              <a:t>C</a:t>
            </a:r>
            <a:r>
              <a:rPr lang="en-US" b="1" baseline="-25000" dirty="0">
                <a:sym typeface="Symbol" panose="05050102010706020507" pitchFamily="18" charset="2"/>
              </a:rPr>
              <a:t>2</a:t>
            </a:r>
            <a:r>
              <a:rPr lang="en-US" b="1" dirty="0">
                <a:sym typeface="Symbol" panose="05050102010706020507" pitchFamily="18" charset="2"/>
              </a:rPr>
              <a:t>|/|C</a:t>
            </a:r>
            <a:r>
              <a:rPr lang="en-US" b="1" baseline="-25000" dirty="0">
                <a:sym typeface="Symbol" panose="05050102010706020507" pitchFamily="18" charset="2"/>
              </a:rPr>
              <a:t>1</a:t>
            </a:r>
            <a:r>
              <a:rPr lang="en-US" b="1" dirty="0">
                <a:sym typeface="Symbol" panose="05050102010706020507" pitchFamily="18" charset="2"/>
              </a:rPr>
              <a:t>C</a:t>
            </a:r>
            <a:r>
              <a:rPr lang="en-US" b="1" baseline="-25000" dirty="0">
                <a:sym typeface="Symbol" panose="05050102010706020507" pitchFamily="18" charset="2"/>
              </a:rPr>
              <a:t>2</a:t>
            </a:r>
            <a:r>
              <a:rPr lang="en-US" b="1" dirty="0">
                <a:sym typeface="Symbol" panose="05050102010706020507" pitchFamily="18" charset="2"/>
              </a:rPr>
              <a:t>|</a:t>
            </a:r>
            <a:endParaRPr lang="en-US" b="1" dirty="0"/>
          </a:p>
          <a:p>
            <a:pPr lvl="1"/>
            <a:endParaRPr lang="en-US" dirty="0"/>
          </a:p>
          <a:p>
            <a:pPr lvl="1"/>
            <a:endParaRPr lang="en-US" dirty="0" smtClean="0"/>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7" name="Text Box 13"/>
          <p:cNvSpPr txBox="1">
            <a:spLocks noChangeArrowheads="1"/>
          </p:cNvSpPr>
          <p:nvPr/>
        </p:nvSpPr>
        <p:spPr bwMode="auto">
          <a:xfrm>
            <a:off x="5958798" y="5505271"/>
            <a:ext cx="2499402" cy="1200329"/>
          </a:xfrm>
          <a:prstGeom prst="rect">
            <a:avLst/>
          </a:prstGeom>
          <a:noFill/>
          <a:ln w="9525">
            <a:noFill/>
            <a:miter lim="800000"/>
          </a:ln>
          <a:effectLst/>
        </p:spPr>
        <p:txBody>
          <a:bodyPr wrap="none">
            <a:spAutoFit/>
          </a:bodyPr>
          <a:lstStyle/>
          <a:p>
            <a:pPr eaLnBrk="0" hangingPunct="0"/>
            <a:r>
              <a:rPr lang="en-US" dirty="0">
                <a:solidFill>
                  <a:srgbClr val="008000"/>
                </a:solidFill>
                <a:latin typeface="Arial" panose="020B0604020202020204" pitchFamily="34" charset="0"/>
                <a:cs typeface="Arial" panose="020B0604020202020204" pitchFamily="34" charset="0"/>
              </a:rPr>
              <a:t>3 in </a:t>
            </a:r>
            <a:r>
              <a:rPr lang="en-US" dirty="0" smtClean="0">
                <a:solidFill>
                  <a:srgbClr val="008000"/>
                </a:solidFill>
                <a:latin typeface="Arial" panose="020B0604020202020204" pitchFamily="34" charset="0"/>
                <a:cs typeface="Arial" panose="020B0604020202020204" pitchFamily="34" charset="0"/>
              </a:rPr>
              <a:t>intersection</a:t>
            </a:r>
            <a:endParaRPr lang="en-US" dirty="0">
              <a:solidFill>
                <a:srgbClr val="008000"/>
              </a:solidFill>
              <a:latin typeface="Arial" panose="020B0604020202020204" pitchFamily="34" charset="0"/>
              <a:cs typeface="Arial" panose="020B0604020202020204" pitchFamily="34" charset="0"/>
            </a:endParaRPr>
          </a:p>
          <a:p>
            <a:pPr eaLnBrk="0" hangingPunct="0"/>
            <a:r>
              <a:rPr lang="en-US" dirty="0">
                <a:solidFill>
                  <a:srgbClr val="008000"/>
                </a:solidFill>
                <a:latin typeface="Arial" panose="020B0604020202020204" pitchFamily="34" charset="0"/>
                <a:cs typeface="Arial" panose="020B0604020202020204" pitchFamily="34" charset="0"/>
              </a:rPr>
              <a:t>8 in </a:t>
            </a:r>
            <a:r>
              <a:rPr lang="en-US" dirty="0" smtClean="0">
                <a:solidFill>
                  <a:srgbClr val="008000"/>
                </a:solidFill>
                <a:latin typeface="Arial" panose="020B0604020202020204" pitchFamily="34" charset="0"/>
                <a:cs typeface="Arial" panose="020B0604020202020204" pitchFamily="34" charset="0"/>
              </a:rPr>
              <a:t>union</a:t>
            </a:r>
            <a:endParaRPr lang="en-US" dirty="0">
              <a:solidFill>
                <a:srgbClr val="008000"/>
              </a:solidFill>
              <a:latin typeface="Arial" panose="020B0604020202020204" pitchFamily="34" charset="0"/>
              <a:cs typeface="Arial" panose="020B0604020202020204" pitchFamily="34" charset="0"/>
            </a:endParaRPr>
          </a:p>
          <a:p>
            <a:pPr eaLnBrk="0" hangingPunct="0"/>
            <a:r>
              <a:rPr lang="en-US" dirty="0" err="1">
                <a:solidFill>
                  <a:srgbClr val="008000"/>
                </a:solidFill>
                <a:latin typeface="Arial" panose="020B0604020202020204" pitchFamily="34" charset="0"/>
                <a:cs typeface="Arial" panose="020B0604020202020204" pitchFamily="34" charset="0"/>
              </a:rPr>
              <a:t>Jaccard</a:t>
            </a:r>
            <a:r>
              <a:rPr lang="en-US" dirty="0">
                <a:solidFill>
                  <a:srgbClr val="008000"/>
                </a:solidFill>
                <a:latin typeface="Arial" panose="020B0604020202020204" pitchFamily="34" charset="0"/>
                <a:cs typeface="Arial" panose="020B0604020202020204" pitchFamily="34" charset="0"/>
              </a:rPr>
              <a:t> similarity= 3/8</a:t>
            </a:r>
            <a:endParaRPr lang="en-US" dirty="0">
              <a:solidFill>
                <a:srgbClr val="008000"/>
              </a:solidFill>
              <a:latin typeface="Arial" panose="020B0604020202020204" pitchFamily="34" charset="0"/>
              <a:cs typeface="Arial" panose="020B0604020202020204" pitchFamily="34" charset="0"/>
            </a:endParaRPr>
          </a:p>
          <a:p>
            <a:pPr eaLnBrk="0" hangingPunct="0"/>
            <a:r>
              <a:rPr lang="en-US" dirty="0" err="1">
                <a:solidFill>
                  <a:srgbClr val="008000"/>
                </a:solidFill>
                <a:latin typeface="Arial" panose="020B0604020202020204" pitchFamily="34" charset="0"/>
                <a:cs typeface="Arial" panose="020B0604020202020204" pitchFamily="34" charset="0"/>
              </a:rPr>
              <a:t>Jaccard</a:t>
            </a:r>
            <a:r>
              <a:rPr lang="en-US" dirty="0">
                <a:solidFill>
                  <a:srgbClr val="008000"/>
                </a:solidFill>
                <a:latin typeface="Arial" panose="020B0604020202020204" pitchFamily="34" charset="0"/>
                <a:cs typeface="Arial" panose="020B0604020202020204" pitchFamily="34" charset="0"/>
              </a:rPr>
              <a:t> distance = 5/8</a:t>
            </a:r>
            <a:endParaRPr lang="en-US" dirty="0">
              <a:solidFill>
                <a:srgbClr val="008000"/>
              </a:solidFill>
              <a:latin typeface="Arial" panose="020B0604020202020204" pitchFamily="34" charset="0"/>
              <a:cs typeface="Arial" panose="020B0604020202020204" pitchFamily="34" charset="0"/>
            </a:endParaRPr>
          </a:p>
        </p:txBody>
      </p:sp>
      <p:grpSp>
        <p:nvGrpSpPr>
          <p:cNvPr id="8" name="Group 7"/>
          <p:cNvGrpSpPr/>
          <p:nvPr/>
        </p:nvGrpSpPr>
        <p:grpSpPr>
          <a:xfrm>
            <a:off x="3505200" y="5638800"/>
            <a:ext cx="2286000" cy="990600"/>
            <a:chOff x="3124200" y="1371600"/>
            <a:chExt cx="2667000" cy="1600200"/>
          </a:xfrm>
        </p:grpSpPr>
        <p:sp>
          <p:nvSpPr>
            <p:cNvPr id="9" name="Oval 3"/>
            <p:cNvSpPr>
              <a:spLocks noChangeArrowheads="1"/>
            </p:cNvSpPr>
            <p:nvPr/>
          </p:nvSpPr>
          <p:spPr bwMode="auto">
            <a:xfrm>
              <a:off x="3810000" y="1371600"/>
              <a:ext cx="1981200" cy="1600200"/>
            </a:xfrm>
            <a:prstGeom prst="ellipse">
              <a:avLst/>
            </a:prstGeom>
            <a:noFill/>
            <a:ln w="9525">
              <a:solidFill>
                <a:schemeClr val="tx1"/>
              </a:solidFill>
              <a:round/>
            </a:ln>
            <a:effectLst/>
          </p:spPr>
          <p:txBody>
            <a:bodyPr wrap="none" anchor="ctr"/>
            <a:lstStyle/>
            <a:p>
              <a:endParaRPr lang="en-US"/>
            </a:p>
          </p:txBody>
        </p:sp>
        <p:sp>
          <p:nvSpPr>
            <p:cNvPr id="10" name="Oval 4"/>
            <p:cNvSpPr>
              <a:spLocks noChangeArrowheads="1"/>
            </p:cNvSpPr>
            <p:nvPr/>
          </p:nvSpPr>
          <p:spPr bwMode="auto">
            <a:xfrm>
              <a:off x="3124200" y="1371600"/>
              <a:ext cx="1981200" cy="1600200"/>
            </a:xfrm>
            <a:prstGeom prst="ellipse">
              <a:avLst/>
            </a:prstGeom>
            <a:noFill/>
            <a:ln w="9525">
              <a:solidFill>
                <a:schemeClr val="tx1"/>
              </a:solidFill>
              <a:round/>
            </a:ln>
            <a:effectLst/>
          </p:spPr>
          <p:txBody>
            <a:bodyPr wrap="none" anchor="ctr"/>
            <a:lstStyle/>
            <a:p>
              <a:endParaRPr lang="en-US"/>
            </a:p>
          </p:txBody>
        </p:sp>
        <p:sp>
          <p:nvSpPr>
            <p:cNvPr id="11" name="Oval 5"/>
            <p:cNvSpPr>
              <a:spLocks noChangeArrowheads="1"/>
            </p:cNvSpPr>
            <p:nvPr/>
          </p:nvSpPr>
          <p:spPr bwMode="auto">
            <a:xfrm>
              <a:off x="3505200" y="1839351"/>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2" name="Oval 6"/>
            <p:cNvSpPr>
              <a:spLocks noChangeArrowheads="1"/>
            </p:cNvSpPr>
            <p:nvPr/>
          </p:nvSpPr>
          <p:spPr bwMode="auto">
            <a:xfrm>
              <a:off x="3479800" y="2356338"/>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3" name="Oval 7"/>
            <p:cNvSpPr>
              <a:spLocks noChangeArrowheads="1"/>
            </p:cNvSpPr>
            <p:nvPr/>
          </p:nvSpPr>
          <p:spPr bwMode="auto">
            <a:xfrm>
              <a:off x="4173220" y="1987062"/>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4" name="Oval 8"/>
            <p:cNvSpPr>
              <a:spLocks noChangeArrowheads="1"/>
            </p:cNvSpPr>
            <p:nvPr/>
          </p:nvSpPr>
          <p:spPr bwMode="auto">
            <a:xfrm>
              <a:off x="4635500" y="2280138"/>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5" name="Oval 9"/>
            <p:cNvSpPr>
              <a:spLocks noChangeArrowheads="1"/>
            </p:cNvSpPr>
            <p:nvPr/>
          </p:nvSpPr>
          <p:spPr bwMode="auto">
            <a:xfrm>
              <a:off x="4546600" y="1670537"/>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6" name="Oval 11"/>
            <p:cNvSpPr>
              <a:spLocks noChangeArrowheads="1"/>
            </p:cNvSpPr>
            <p:nvPr/>
          </p:nvSpPr>
          <p:spPr bwMode="auto">
            <a:xfrm>
              <a:off x="5257800" y="2479431"/>
              <a:ext cx="106680" cy="147711"/>
            </a:xfrm>
            <a:prstGeom prst="ellipse">
              <a:avLst/>
            </a:prstGeom>
            <a:solidFill>
              <a:srgbClr val="800080"/>
            </a:solidFill>
            <a:ln w="9525">
              <a:solidFill>
                <a:schemeClr val="tx1"/>
              </a:solidFill>
              <a:round/>
            </a:ln>
            <a:effectLst/>
          </p:spPr>
          <p:txBody>
            <a:bodyPr wrap="none" anchor="ctr"/>
            <a:lstStyle/>
            <a:p>
              <a:endParaRPr lang="en-US"/>
            </a:p>
          </p:txBody>
        </p:sp>
        <p:sp>
          <p:nvSpPr>
            <p:cNvPr id="17" name="Oval 12"/>
            <p:cNvSpPr>
              <a:spLocks noChangeArrowheads="1"/>
            </p:cNvSpPr>
            <p:nvPr/>
          </p:nvSpPr>
          <p:spPr bwMode="auto">
            <a:xfrm>
              <a:off x="5257800" y="1676399"/>
              <a:ext cx="106680" cy="147711"/>
            </a:xfrm>
            <a:prstGeom prst="ellipse">
              <a:avLst/>
            </a:prstGeom>
            <a:solidFill>
              <a:srgbClr val="800080"/>
            </a:solidFill>
            <a:ln w="9525">
              <a:solidFill>
                <a:schemeClr val="tx1"/>
              </a:solidFill>
              <a:round/>
            </a:ln>
            <a:effectLst/>
          </p:spPr>
          <p:txBody>
            <a:bodyPr wrap="none" anchor="ctr"/>
            <a:lstStyle/>
            <a:p>
              <a:endParaRPr lang="en-US"/>
            </a:p>
          </p:txBody>
        </p:sp>
      </p:grpSp>
      <p:sp>
        <p:nvSpPr>
          <p:cNvPr id="18" name="Oval 6"/>
          <p:cNvSpPr>
            <a:spLocks noChangeArrowheads="1"/>
          </p:cNvSpPr>
          <p:nvPr/>
        </p:nvSpPr>
        <p:spPr bwMode="auto">
          <a:xfrm>
            <a:off x="3995451" y="6411847"/>
            <a:ext cx="91440" cy="91440"/>
          </a:xfrm>
          <a:prstGeom prst="ellipse">
            <a:avLst/>
          </a:prstGeom>
          <a:solidFill>
            <a:srgbClr val="800080"/>
          </a:solidFill>
          <a:ln w="9525">
            <a:solidFill>
              <a:schemeClr val="tx1"/>
            </a:solidFill>
            <a:round/>
          </a:ln>
          <a:effectLst/>
        </p:spPr>
        <p:txBody>
          <a:bodyPr wrap="none" anchor="ctr"/>
          <a:lstStyle/>
          <a:p>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3715">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Title 1"/>
          <p:cNvSpPr>
            <a:spLocks noGrp="1"/>
          </p:cNvSpPr>
          <p:nvPr>
            <p:ph type="title"/>
          </p:nvPr>
        </p:nvSpPr>
        <p:spPr/>
        <p:txBody>
          <a:bodyPr/>
          <a:lstStyle/>
          <a:p>
            <a:r>
              <a:rPr lang="en-US" dirty="0" smtClean="0"/>
              <a:t>Task: Finding </a:t>
            </a:r>
            <a:r>
              <a:rPr lang="en-US" dirty="0"/>
              <a:t>Similar Documents</a:t>
            </a:r>
            <a:endParaRPr lang="en-US" dirty="0" smtClean="0"/>
          </a:p>
        </p:txBody>
      </p:sp>
      <mc:AlternateContent xmlns:mc="http://schemas.openxmlformats.org/markup-compatibility/2006">
        <mc:Choice xmlns:a14="http://schemas.microsoft.com/office/drawing/2010/main" Requires="a14">
          <p:sp>
            <p:nvSpPr>
              <p:cNvPr id="265219" name="Content Placeholder 2"/>
              <p:cNvSpPr>
                <a:spLocks noGrp="1"/>
              </p:cNvSpPr>
              <p:nvPr>
                <p:ph idx="1"/>
              </p:nvPr>
            </p:nvSpPr>
            <p:spPr>
              <a:xfrm>
                <a:off x="457200" y="1295400"/>
                <a:ext cx="8534400" cy="5562600"/>
              </a:xfrm>
            </p:spPr>
            <p:txBody>
              <a:bodyPr>
                <a:normAutofit fontScale="92500" lnSpcReduction="10000"/>
              </a:bodyPr>
              <a:lstStyle/>
              <a:p>
                <a:r>
                  <a:rPr lang="en-US" b="1" dirty="0" smtClean="0">
                    <a:solidFill>
                      <a:srgbClr val="FF0066"/>
                    </a:solidFill>
                  </a:rPr>
                  <a:t>Goal:</a:t>
                </a:r>
                <a:r>
                  <a:rPr lang="en-US" b="1" dirty="0" smtClean="0">
                    <a:solidFill>
                      <a:srgbClr val="CC0000"/>
                    </a:solidFill>
                  </a:rPr>
                  <a:t> </a:t>
                </a:r>
                <a:r>
                  <a:rPr lang="en-US" b="1" dirty="0" smtClean="0"/>
                  <a:t>Given a large number (</a:t>
                </a:r>
                <a14:m>
                  <m:oMath xmlns:m="http://schemas.openxmlformats.org/officeDocument/2006/math">
                    <m:r>
                      <a:rPr lang="en-US" b="1" i="1" dirty="0" smtClean="0">
                        <a:latin typeface="Cambria Math" panose="02040503050406030204"/>
                      </a:rPr>
                      <m:t>𝑵</m:t>
                    </m:r>
                  </m:oMath>
                </a14:m>
                <a:r>
                  <a:rPr lang="en-US" b="1" dirty="0" smtClean="0"/>
                  <a:t> in the millions or billions) of documents, find “near duplicate” pairs</a:t>
                </a:r>
                <a:endParaRPr lang="en-US" b="1" dirty="0" smtClean="0"/>
              </a:p>
              <a:p>
                <a:r>
                  <a:rPr lang="en-US" b="1" dirty="0" smtClean="0">
                    <a:solidFill>
                      <a:srgbClr val="FF0066"/>
                    </a:solidFill>
                  </a:rPr>
                  <a:t>Applications:</a:t>
                </a:r>
                <a:endParaRPr lang="en-US" b="1" dirty="0" smtClean="0">
                  <a:solidFill>
                    <a:srgbClr val="FF0066"/>
                  </a:solidFill>
                </a:endParaRPr>
              </a:p>
              <a:p>
                <a:pPr lvl="1"/>
                <a:r>
                  <a:rPr lang="en-US" dirty="0" smtClean="0"/>
                  <a:t>Mirror websites, or approximate mirrors</a:t>
                </a:r>
                <a:endParaRPr lang="en-US" dirty="0" smtClean="0"/>
              </a:p>
              <a:p>
                <a:pPr lvl="2"/>
                <a:r>
                  <a:rPr lang="en-US" dirty="0" smtClean="0"/>
                  <a:t>Don’t want to show both in search results</a:t>
                </a:r>
                <a:endParaRPr lang="en-US" dirty="0" smtClean="0"/>
              </a:p>
              <a:p>
                <a:pPr lvl="1"/>
                <a:r>
                  <a:rPr lang="en-US" dirty="0" smtClean="0"/>
                  <a:t>Similar news articles at many news sites</a:t>
                </a:r>
                <a:endParaRPr lang="en-US" dirty="0" smtClean="0"/>
              </a:p>
              <a:p>
                <a:pPr lvl="2"/>
                <a:r>
                  <a:rPr lang="en-US" dirty="0" smtClean="0"/>
                  <a:t>Cluster articles by “same story”</a:t>
                </a:r>
                <a:endParaRPr lang="en-US" dirty="0" smtClean="0"/>
              </a:p>
              <a:p>
                <a:r>
                  <a:rPr lang="en-US" b="1" dirty="0">
                    <a:solidFill>
                      <a:srgbClr val="FF0066"/>
                    </a:solidFill>
                  </a:rPr>
                  <a:t>Problems:</a:t>
                </a:r>
                <a:endParaRPr lang="en-US" b="1" dirty="0">
                  <a:solidFill>
                    <a:srgbClr val="FF0066"/>
                  </a:solidFill>
                </a:endParaRPr>
              </a:p>
              <a:p>
                <a:pPr lvl="1"/>
                <a:r>
                  <a:rPr lang="en-US" dirty="0"/>
                  <a:t>Many small pieces of one </a:t>
                </a:r>
                <a:r>
                  <a:rPr lang="en-US" dirty="0" smtClean="0"/>
                  <a:t>document </a:t>
                </a:r>
                <a:r>
                  <a:rPr lang="en-US" dirty="0"/>
                  <a:t>can appear </a:t>
                </a:r>
                <a:br>
                  <a:rPr lang="en-US" dirty="0" smtClean="0"/>
                </a:br>
                <a:r>
                  <a:rPr lang="en-US" dirty="0" smtClean="0"/>
                  <a:t>out </a:t>
                </a:r>
                <a:r>
                  <a:rPr lang="en-US" dirty="0"/>
                  <a:t>of order in another</a:t>
                </a:r>
                <a:endParaRPr lang="en-US" dirty="0"/>
              </a:p>
              <a:p>
                <a:pPr lvl="1"/>
                <a:r>
                  <a:rPr lang="en-US" dirty="0"/>
                  <a:t>Too many </a:t>
                </a:r>
                <a:r>
                  <a:rPr lang="en-US" dirty="0" smtClean="0"/>
                  <a:t>documents </a:t>
                </a:r>
                <a:r>
                  <a:rPr lang="en-US" dirty="0"/>
                  <a:t>to compare all pairs</a:t>
                </a:r>
                <a:endParaRPr lang="en-US" dirty="0"/>
              </a:p>
              <a:p>
                <a:pPr lvl="1"/>
                <a:r>
                  <a:rPr lang="en-US" dirty="0" smtClean="0"/>
                  <a:t>Documents </a:t>
                </a:r>
                <a:r>
                  <a:rPr lang="en-US" dirty="0"/>
                  <a:t>are so large or so many that they cannot </a:t>
                </a:r>
                <a:br>
                  <a:rPr lang="en-US" dirty="0" smtClean="0"/>
                </a:br>
                <a:r>
                  <a:rPr lang="en-US" dirty="0" smtClean="0"/>
                  <a:t>fit </a:t>
                </a:r>
                <a:r>
                  <a:rPr lang="en-US" dirty="0"/>
                  <a:t>in main memory</a:t>
                </a:r>
                <a:endParaRPr lang="en-US" dirty="0"/>
              </a:p>
              <a:p>
                <a:endParaRPr lang="en-US" dirty="0" smtClean="0"/>
              </a:p>
              <a:p>
                <a:pPr lvl="1"/>
                <a:endParaRPr lang="en-US" dirty="0" smtClean="0"/>
              </a:p>
            </p:txBody>
          </p:sp>
        </mc:Choice>
        <mc:Fallback>
          <p:sp>
            <p:nvSpPr>
              <p:cNvPr id="265219" name="Content Placeholder 2"/>
              <p:cNvSpPr>
                <a:spLocks noRot="1" noChangeAspect="1" noMove="1" noResize="1" noEditPoints="1" noAdjustHandles="1" noChangeArrowheads="1" noChangeShapeType="1" noTextEdit="1"/>
              </p:cNvSpPr>
              <p:nvPr>
                <p:ph idx="1"/>
              </p:nvPr>
            </p:nvSpPr>
            <p:spPr>
              <a:xfrm>
                <a:off x="457200" y="1295400"/>
                <a:ext cx="8534400" cy="5562600"/>
              </a:xfrm>
              <a:blipFill rotWithShape="1">
                <a:blip r:embed="rId1"/>
                <a:stretch>
                  <a:fillRect b="-11598"/>
                </a:stretch>
              </a:blipFill>
            </p:spPr>
            <p:txBody>
              <a:bodyPr/>
              <a:lstStyle/>
              <a:p>
                <a:r>
                  <a:rPr lang="zh-CN" altLang="en-US">
                    <a:noFill/>
                  </a:rPr>
                  <a:t> </a:t>
                </a:r>
              </a:p>
            </p:txBody>
          </p:sp>
        </mc:Fallback>
      </mc:AlternateContent>
      <p:sp>
        <p:nvSpPr>
          <p:cNvPr id="6" name="Footer Placeholder 5"/>
          <p:cNvSpPr>
            <a:spLocks noGrp="1"/>
          </p:cNvSpPr>
          <p:nvPr>
            <p:ph type="ftr" sz="quarter" idx="11"/>
          </p:nvPr>
        </p:nvSpPr>
        <p:spPr/>
        <p:txBody>
          <a:bodyPr/>
          <a:lstStyle/>
          <a:p>
            <a:r>
              <a:rPr lang="en-US" smtClean="0"/>
              <a:t>J. Leskovec, A. Rajaraman, J. Ullman: Mining of Massive Datasets, http://www.mmds.org</a:t>
            </a:r>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fld>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521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521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521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521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5219">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5219">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5219">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5219">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521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commondata" val="eyJoZGlkIjoiNjg5YzliZWU5NDE2MjEwNGM0MWE5NGQ3ZDQxMTU3MzYifQ=="/>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ln w="38100">
          <a:solidFill>
            <a:srgbClr val="008000"/>
          </a:solidFill>
        </a:ln>
      </a:spPr>
      <a:bodyPr rtlCol="0" anchor="ctr"/>
      <a:lstStyle>
        <a:defPPr algn="ctr">
          <a:defRPr/>
        </a:defPPr>
      </a:lstStyle>
      <a:style>
        <a:lnRef idx="1">
          <a:schemeClr val="dk1"/>
        </a:lnRef>
        <a:fillRef idx="0">
          <a:schemeClr val="dk1"/>
        </a:fillRef>
        <a:effectRef idx="0">
          <a:schemeClr val="dk1"/>
        </a:effectRef>
        <a:fontRef idx="minor">
          <a:schemeClr val="tx1"/>
        </a:fontRef>
      </a:style>
    </a:spDef>
    <a:lnDef>
      <a:spPr>
        <a:ln w="28575"/>
      </a:spPr>
      <a:bodyPr/>
      <a:lstStyle/>
      <a:style>
        <a:lnRef idx="1">
          <a:schemeClr val="dk1"/>
        </a:lnRef>
        <a:fillRef idx="0">
          <a:schemeClr val="dk1"/>
        </a:fillRef>
        <a:effectRef idx="0">
          <a:schemeClr val="dk1"/>
        </a:effectRef>
        <a:fontRef idx="minor">
          <a:schemeClr val="tx1"/>
        </a:fontRef>
      </a:style>
    </a:lnDef>
    <a:txDef>
      <a:spPr>
        <a:noFill/>
      </a:spPr>
      <a:bodyPr wrap="none" rtlCol="0">
        <a:spAutoFit/>
      </a:bodyPr>
      <a:lstStyle>
        <a:defPPr>
          <a:defRPr dirty="0" smtClean="0">
            <a:latin typeface="Arial" panose="020B0604020202020204" pitchFamily="34" charset="0"/>
            <a:cs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Module</Template>
  <TotalTime>0</TotalTime>
  <Words>21169</Words>
  <Application>WPS 演示</Application>
  <PresentationFormat>On-screen Show (4:3)</PresentationFormat>
  <Paragraphs>1444</Paragraphs>
  <Slides>53</Slides>
  <Notes>9</Notes>
  <HiddenSlides>1</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53</vt:i4>
      </vt:variant>
    </vt:vector>
  </HeadingPairs>
  <TitlesOfParts>
    <vt:vector size="73" baseType="lpstr">
      <vt:lpstr>Arial</vt:lpstr>
      <vt:lpstr>宋体</vt:lpstr>
      <vt:lpstr>Wingdings</vt:lpstr>
      <vt:lpstr>Calibri</vt:lpstr>
      <vt:lpstr>Wingdings 2</vt:lpstr>
      <vt:lpstr>Wingdings 2</vt:lpstr>
      <vt:lpstr>Cambria Math</vt:lpstr>
      <vt:lpstr>Symbol</vt:lpstr>
      <vt:lpstr>Corbel</vt:lpstr>
      <vt:lpstr>微软雅黑</vt:lpstr>
      <vt:lpstr>Arial Unicode MS</vt:lpstr>
      <vt:lpstr>Symbol</vt:lpstr>
      <vt:lpstr>Times New Roman</vt:lpstr>
      <vt:lpstr>Monotype Sorts</vt:lpstr>
      <vt:lpstr>Wingdings</vt:lpstr>
      <vt:lpstr>Tahoma</vt:lpstr>
      <vt:lpstr>Lucida Sans Unicode</vt:lpstr>
      <vt:lpstr>MS PGothic</vt:lpstr>
      <vt:lpstr>华文楷体</vt:lpstr>
      <vt:lpstr>Module</vt:lpstr>
      <vt:lpstr>Finding Similar Items: Locality Sensitive Hashing</vt:lpstr>
      <vt:lpstr>Scene Completion Problem </vt:lpstr>
      <vt:lpstr>Scene Completion Problem </vt:lpstr>
      <vt:lpstr>Scene Completion Problem </vt:lpstr>
      <vt:lpstr>Scene Completion Problem </vt:lpstr>
      <vt:lpstr>A Common Metaphor</vt:lpstr>
      <vt:lpstr>Problem for Today’s Lecture</vt:lpstr>
      <vt:lpstr>Distance Measures</vt:lpstr>
      <vt:lpstr>Task: Finding Similar Documents</vt:lpstr>
      <vt:lpstr>3 Essential Steps for Similar Docs</vt:lpstr>
      <vt:lpstr>The Big Picture</vt:lpstr>
      <vt:lpstr> Shingling</vt:lpstr>
      <vt:lpstr>Documents as High-Dim Data</vt:lpstr>
      <vt:lpstr>Define: Shingles</vt:lpstr>
      <vt:lpstr>Compressing Shingles</vt:lpstr>
      <vt:lpstr>Similarity Metric for Shingles</vt:lpstr>
      <vt:lpstr>Working Assumption</vt:lpstr>
      <vt:lpstr>Motivation for Minhash/LSH</vt:lpstr>
      <vt:lpstr> MinHashing</vt:lpstr>
      <vt:lpstr>Encoding Sets as Bit Vectors</vt:lpstr>
      <vt:lpstr>From Sets to Boolean Matrices</vt:lpstr>
      <vt:lpstr>Outline: Finding Similar Columns</vt:lpstr>
      <vt:lpstr>Outline: Finding Similar Columns</vt:lpstr>
      <vt:lpstr>Hashing Columns (Signatures)</vt:lpstr>
      <vt:lpstr>Min-Hashing</vt:lpstr>
      <vt:lpstr>Min-Hashing</vt:lpstr>
      <vt:lpstr>Min-Hashing Example</vt:lpstr>
      <vt:lpstr>The Min-Hash Property</vt:lpstr>
      <vt:lpstr>Four Types of Rows</vt:lpstr>
      <vt:lpstr>Similarity for Signatures</vt:lpstr>
      <vt:lpstr>Min-Hashing Example</vt:lpstr>
      <vt:lpstr>Min-Hash Signatures</vt:lpstr>
      <vt:lpstr>Implementation Trick</vt:lpstr>
      <vt:lpstr> Locality Sensitive Hashing</vt:lpstr>
      <vt:lpstr>LSH: First Cut</vt:lpstr>
      <vt:lpstr>Candidates from Min-Hash</vt:lpstr>
      <vt:lpstr>LSH for Min-Hash</vt:lpstr>
      <vt:lpstr>Partition M into b Bands</vt:lpstr>
      <vt:lpstr>Partition M into Bands</vt:lpstr>
      <vt:lpstr>Hashing Bands</vt:lpstr>
      <vt:lpstr>Simplifying Assumption</vt:lpstr>
      <vt:lpstr>Example of Bands</vt:lpstr>
      <vt:lpstr>C1, C2 are 80% Similar</vt:lpstr>
      <vt:lpstr>C1, C2 are 30% Similar</vt:lpstr>
      <vt:lpstr>LSH Involves a Tradeoff</vt:lpstr>
      <vt:lpstr>Analysis of LSH – What We Want</vt:lpstr>
      <vt:lpstr>What 1 Band of 1 Row Gives You</vt:lpstr>
      <vt:lpstr>b bands, r rows/band</vt:lpstr>
      <vt:lpstr>What b  Bands of r  Rows Gives You</vt:lpstr>
      <vt:lpstr>Example: b  = 20; r  = 5</vt:lpstr>
      <vt:lpstr>Picking r and b: The S-curve</vt:lpstr>
      <vt:lpstr>LSH Summary</vt:lpstr>
      <vt:lpstr>Summary: 3 Steps</vt:lpstr>
    </vt:vector>
  </TitlesOfParts>
  <Company>Carnegie Mellon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李荣华</cp:lastModifiedBy>
  <cp:revision>1356</cp:revision>
  <cp:lastPrinted>2011-10-20T04:01:00Z</cp:lastPrinted>
  <dcterms:created xsi:type="dcterms:W3CDTF">2009-06-12T17:14:00Z</dcterms:created>
  <dcterms:modified xsi:type="dcterms:W3CDTF">2024-10-26T02:42:56Z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EB2ABDDEC3EB449ABF9B3BC10DA64195_13</vt:lpwstr>
  </property>
  <property fmtid="{D5CDD505-2E9C-101B-9397-08002B2CF9AE}" pid="3" name="KSOProductBuildVer">
    <vt:lpwstr>2052-12.1.0.18608</vt:lpwstr>
  </property>
</Properties>
</file>

<file path=docProps/thumbnail.jpeg>
</file>